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88" r:id="rId4"/>
    <p:sldId id="289" r:id="rId5"/>
    <p:sldId id="290" r:id="rId6"/>
    <p:sldId id="291" r:id="rId7"/>
    <p:sldId id="292" r:id="rId8"/>
    <p:sldId id="293" r:id="rId9"/>
    <p:sldId id="294" r:id="rId10"/>
    <p:sldId id="306" r:id="rId11"/>
    <p:sldId id="307" r:id="rId12"/>
    <p:sldId id="308" r:id="rId13"/>
    <p:sldId id="309" r:id="rId14"/>
    <p:sldId id="310" r:id="rId15"/>
    <p:sldId id="330" r:id="rId16"/>
    <p:sldId id="328" r:id="rId17"/>
    <p:sldId id="331" r:id="rId18"/>
    <p:sldId id="305" r:id="rId19"/>
    <p:sldId id="326" r:id="rId20"/>
    <p:sldId id="327" r:id="rId21"/>
    <p:sldId id="275" r:id="rId22"/>
    <p:sldId id="300" r:id="rId23"/>
    <p:sldId id="317" r:id="rId24"/>
    <p:sldId id="318" r:id="rId25"/>
    <p:sldId id="319" r:id="rId26"/>
    <p:sldId id="320" r:id="rId27"/>
    <p:sldId id="285" r:id="rId28"/>
    <p:sldId id="322" r:id="rId29"/>
    <p:sldId id="323" r:id="rId30"/>
    <p:sldId id="324" r:id="rId31"/>
    <p:sldId id="325" r:id="rId32"/>
    <p:sldId id="286" r:id="rId33"/>
    <p:sldId id="321" r:id="rId34"/>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Bradley Hand ITC" pitchFamily="66" charset="0"/>
        <a:ea typeface="+mn-ea"/>
        <a:cs typeface="Arial" charset="0"/>
      </a:defRPr>
    </a:lvl1pPr>
    <a:lvl2pPr marL="457200" algn="l" rtl="0" fontAlgn="base">
      <a:spcBef>
        <a:spcPct val="0"/>
      </a:spcBef>
      <a:spcAft>
        <a:spcPct val="0"/>
      </a:spcAft>
      <a:defRPr b="1" kern="1200">
        <a:solidFill>
          <a:schemeClr val="tx1"/>
        </a:solidFill>
        <a:latin typeface="Bradley Hand ITC" pitchFamily="66" charset="0"/>
        <a:ea typeface="+mn-ea"/>
        <a:cs typeface="Arial" charset="0"/>
      </a:defRPr>
    </a:lvl2pPr>
    <a:lvl3pPr marL="914400" algn="l" rtl="0" fontAlgn="base">
      <a:spcBef>
        <a:spcPct val="0"/>
      </a:spcBef>
      <a:spcAft>
        <a:spcPct val="0"/>
      </a:spcAft>
      <a:defRPr b="1" kern="1200">
        <a:solidFill>
          <a:schemeClr val="tx1"/>
        </a:solidFill>
        <a:latin typeface="Bradley Hand ITC" pitchFamily="66" charset="0"/>
        <a:ea typeface="+mn-ea"/>
        <a:cs typeface="Arial" charset="0"/>
      </a:defRPr>
    </a:lvl3pPr>
    <a:lvl4pPr marL="1371600" algn="l" rtl="0" fontAlgn="base">
      <a:spcBef>
        <a:spcPct val="0"/>
      </a:spcBef>
      <a:spcAft>
        <a:spcPct val="0"/>
      </a:spcAft>
      <a:defRPr b="1" kern="1200">
        <a:solidFill>
          <a:schemeClr val="tx1"/>
        </a:solidFill>
        <a:latin typeface="Bradley Hand ITC" pitchFamily="66" charset="0"/>
        <a:ea typeface="+mn-ea"/>
        <a:cs typeface="Arial" charset="0"/>
      </a:defRPr>
    </a:lvl4pPr>
    <a:lvl5pPr marL="1828800" algn="l" rtl="0" fontAlgn="base">
      <a:spcBef>
        <a:spcPct val="0"/>
      </a:spcBef>
      <a:spcAft>
        <a:spcPct val="0"/>
      </a:spcAft>
      <a:defRPr b="1" kern="1200">
        <a:solidFill>
          <a:schemeClr val="tx1"/>
        </a:solidFill>
        <a:latin typeface="Bradley Hand ITC" pitchFamily="66" charset="0"/>
        <a:ea typeface="+mn-ea"/>
        <a:cs typeface="Arial" charset="0"/>
      </a:defRPr>
    </a:lvl5pPr>
    <a:lvl6pPr marL="2286000" algn="l" defTabSz="914400" rtl="0" eaLnBrk="1" latinLnBrk="0" hangingPunct="1">
      <a:defRPr b="1" kern="1200">
        <a:solidFill>
          <a:schemeClr val="tx1"/>
        </a:solidFill>
        <a:latin typeface="Bradley Hand ITC" pitchFamily="66" charset="0"/>
        <a:ea typeface="+mn-ea"/>
        <a:cs typeface="Arial" charset="0"/>
      </a:defRPr>
    </a:lvl6pPr>
    <a:lvl7pPr marL="2743200" algn="l" defTabSz="914400" rtl="0" eaLnBrk="1" latinLnBrk="0" hangingPunct="1">
      <a:defRPr b="1" kern="1200">
        <a:solidFill>
          <a:schemeClr val="tx1"/>
        </a:solidFill>
        <a:latin typeface="Bradley Hand ITC" pitchFamily="66" charset="0"/>
        <a:ea typeface="+mn-ea"/>
        <a:cs typeface="Arial" charset="0"/>
      </a:defRPr>
    </a:lvl7pPr>
    <a:lvl8pPr marL="3200400" algn="l" defTabSz="914400" rtl="0" eaLnBrk="1" latinLnBrk="0" hangingPunct="1">
      <a:defRPr b="1" kern="1200">
        <a:solidFill>
          <a:schemeClr val="tx1"/>
        </a:solidFill>
        <a:latin typeface="Bradley Hand ITC" pitchFamily="66" charset="0"/>
        <a:ea typeface="+mn-ea"/>
        <a:cs typeface="Arial" charset="0"/>
      </a:defRPr>
    </a:lvl8pPr>
    <a:lvl9pPr marL="3657600" algn="l" defTabSz="914400" rtl="0" eaLnBrk="1" latinLnBrk="0" hangingPunct="1">
      <a:defRPr b="1" kern="1200">
        <a:solidFill>
          <a:schemeClr val="tx1"/>
        </a:solidFill>
        <a:latin typeface="Bradley Hand ITC"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en-US"/>
          </a:p>
        </p:txBody>
      </p:sp>
      <p:sp>
        <p:nvSpPr>
          <p:cNvPr id="3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charset="0"/>
                <a:cs typeface="Arial" charset="0"/>
              </a:defRPr>
            </a:lvl1pPr>
          </a:lstStyle>
          <a:p>
            <a:pPr>
              <a:defRPr/>
            </a:pPr>
            <a:fld id="{FAEB8D63-8C6A-4D8D-98BB-5E82541839F1}" type="slidenum">
              <a:rPr lang="en-US"/>
              <a:pPr>
                <a:defRPr/>
              </a:pPr>
              <a:t>‹#›</a:t>
            </a:fld>
            <a:endParaRPr lang="en-US"/>
          </a:p>
        </p:txBody>
      </p:sp>
    </p:spTree>
    <p:extLst>
      <p:ext uri="{BB962C8B-B14F-4D97-AF65-F5344CB8AC3E}">
        <p14:creationId xmlns:p14="http://schemas.microsoft.com/office/powerpoint/2010/main" val="805187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690B638C-363A-4FCF-9B84-95912B8405CE}" type="slidenum">
              <a:rPr lang="en-US" b="0" smtClean="0">
                <a:latin typeface="Arial" charset="0"/>
              </a:rPr>
              <a:pPr eaLnBrk="1" hangingPunct="1"/>
              <a:t>1</a:t>
            </a:fld>
            <a:endParaRPr lang="en-US" b="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0C945CA3-7B36-4BE3-A749-7A081EBDDAD2}" type="slidenum">
              <a:rPr lang="en-US" b="0" smtClean="0">
                <a:latin typeface="Arial" charset="0"/>
              </a:rPr>
              <a:pPr eaLnBrk="1" hangingPunct="1"/>
              <a:t>10</a:t>
            </a:fld>
            <a:endParaRPr lang="en-US" b="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B16E2AC8-24B6-4EDE-BBCF-B733D6E350AD}" type="slidenum">
              <a:rPr lang="en-US" b="0" smtClean="0">
                <a:latin typeface="Arial" charset="0"/>
              </a:rPr>
              <a:pPr eaLnBrk="1" hangingPunct="1"/>
              <a:t>11</a:t>
            </a:fld>
            <a:endParaRPr lang="en-US" b="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FA008874-83F5-4487-9732-5A9912E3BDAF}" type="slidenum">
              <a:rPr lang="en-US" b="0" smtClean="0">
                <a:latin typeface="Arial" charset="0"/>
              </a:rPr>
              <a:pPr eaLnBrk="1" hangingPunct="1"/>
              <a:t>12</a:t>
            </a:fld>
            <a:endParaRPr lang="en-US" b="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5E4E28FC-556C-4C8E-8371-1ABF8C8D6F92}" type="slidenum">
              <a:rPr lang="en-US" b="0" smtClean="0">
                <a:latin typeface="Arial" charset="0"/>
              </a:rPr>
              <a:pPr eaLnBrk="1" hangingPunct="1"/>
              <a:t>13</a:t>
            </a:fld>
            <a:endParaRPr lang="en-US" b="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3761DFC0-8348-4004-9637-D91BD04C3E41}" type="slidenum">
              <a:rPr lang="en-US" b="0" smtClean="0">
                <a:latin typeface="Arial" charset="0"/>
              </a:rPr>
              <a:pPr eaLnBrk="1" hangingPunct="1"/>
              <a:t>14</a:t>
            </a:fld>
            <a:endParaRPr lang="en-US" b="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CF23296C-39FC-404D-935B-2B86E9E6D427}" type="slidenum">
              <a:rPr lang="en-US" b="0" smtClean="0">
                <a:latin typeface="Arial" charset="0"/>
              </a:rPr>
              <a:pPr eaLnBrk="1" hangingPunct="1"/>
              <a:t>18</a:t>
            </a:fld>
            <a:endParaRPr lang="en-US" b="0"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4CDCAC41-6A95-4BAB-A802-38651CD0D605}" type="slidenum">
              <a:rPr lang="en-US" b="0" smtClean="0">
                <a:latin typeface="Arial" charset="0"/>
              </a:rPr>
              <a:pPr eaLnBrk="1" hangingPunct="1"/>
              <a:t>21</a:t>
            </a:fld>
            <a:endParaRPr lang="en-US" b="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8A367546-58F4-4FAB-A049-4C21F99A3397}" type="slidenum">
              <a:rPr lang="en-US" b="0" smtClean="0">
                <a:latin typeface="Arial" charset="0"/>
              </a:rPr>
              <a:pPr eaLnBrk="1" hangingPunct="1"/>
              <a:t>22</a:t>
            </a:fld>
            <a:endParaRPr lang="en-US" b="0" smtClean="0">
              <a:latin typeface="Arial"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Figure: 01-14-08</a:t>
            </a:r>
          </a:p>
          <a:p>
            <a:pPr eaLnBrk="1" hangingPunct="1"/>
            <a:endParaRPr lang="en-US" smtClean="0"/>
          </a:p>
          <a:p>
            <a:pPr eaLnBrk="1" hangingPunct="1"/>
            <a:r>
              <a:rPr lang="en-US" smtClean="0"/>
              <a:t>Title: </a:t>
            </a:r>
          </a:p>
          <a:p>
            <a:pPr eaLnBrk="1" hangingPunct="1"/>
            <a:r>
              <a:rPr lang="en-US" smtClean="0"/>
              <a:t>Precision graphs</a:t>
            </a:r>
          </a:p>
          <a:p>
            <a:pPr eaLnBrk="1" hangingPunct="1"/>
            <a:endParaRPr lang="en-US" smtClean="0"/>
          </a:p>
          <a:p>
            <a:pPr eaLnBrk="1" hangingPunct="1"/>
            <a:r>
              <a:rPr lang="en-US" smtClean="0"/>
              <a:t>Caption: </a:t>
            </a:r>
          </a:p>
          <a:p>
            <a:pPr eaLnBrk="1" hangingPunct="1"/>
            <a:r>
              <a:rPr lang="en-US" smtClean="0"/>
              <a:t>Measurements are said to be precise if they are consistent with one another, but they are accurate only if they are close to the actual value.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0C4FFB26-958B-4DD0-9759-C845CD43766A}" type="slidenum">
              <a:rPr lang="en-US" b="0" smtClean="0">
                <a:latin typeface="Arial" charset="0"/>
              </a:rPr>
              <a:pPr eaLnBrk="1" hangingPunct="1"/>
              <a:t>23</a:t>
            </a:fld>
            <a:endParaRPr lang="en-US" b="0"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0F14220F-2312-44C8-89FD-7FD7EE4E8952}" type="slidenum">
              <a:rPr lang="en-US" b="0" smtClean="0">
                <a:latin typeface="Arial" charset="0"/>
              </a:rPr>
              <a:pPr eaLnBrk="1" hangingPunct="1"/>
              <a:t>24</a:t>
            </a:fld>
            <a:endParaRPr lang="en-US" b="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CF772690-9C47-48E6-BCFA-AC69795095DF}" type="slidenum">
              <a:rPr lang="en-US" b="0" smtClean="0">
                <a:latin typeface="Arial" charset="0"/>
              </a:rPr>
              <a:pPr eaLnBrk="1" hangingPunct="1"/>
              <a:t>2</a:t>
            </a:fld>
            <a:endParaRPr lang="en-US" b="0"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3E163D79-4191-4443-A919-7751664B4CAE}" type="slidenum">
              <a:rPr lang="en-US" b="0" smtClean="0">
                <a:latin typeface="Arial" charset="0"/>
              </a:rPr>
              <a:pPr eaLnBrk="1" hangingPunct="1"/>
              <a:t>25</a:t>
            </a:fld>
            <a:endParaRPr lang="en-US" b="0"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D97BF8FB-22A5-43E5-BBB5-92029783F264}" type="slidenum">
              <a:rPr lang="en-US" b="0" smtClean="0">
                <a:latin typeface="Arial" charset="0"/>
              </a:rPr>
              <a:pPr eaLnBrk="1" hangingPunct="1"/>
              <a:t>26</a:t>
            </a:fld>
            <a:endParaRPr lang="en-US" b="0"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A8AB3328-100E-47C8-A4D6-0F0846600117}" type="slidenum">
              <a:rPr lang="en-US" b="0" smtClean="0">
                <a:latin typeface="Arial" charset="0"/>
              </a:rPr>
              <a:pPr eaLnBrk="1" hangingPunct="1"/>
              <a:t>27</a:t>
            </a:fld>
            <a:endParaRPr lang="en-US" b="0"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625202B7-526C-4EC5-B1E7-B004A07E16EC}" type="slidenum">
              <a:rPr lang="en-US" b="0" smtClean="0">
                <a:latin typeface="Arial" charset="0"/>
              </a:rPr>
              <a:pPr eaLnBrk="1" hangingPunct="1"/>
              <a:t>28</a:t>
            </a:fld>
            <a:endParaRPr lang="en-US" b="0"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580EF9A8-F0C3-4203-B148-7187C9703082}" type="slidenum">
              <a:rPr lang="en-US" b="0" smtClean="0">
                <a:latin typeface="Arial" charset="0"/>
              </a:rPr>
              <a:pPr eaLnBrk="1" hangingPunct="1"/>
              <a:t>29</a:t>
            </a:fld>
            <a:endParaRPr lang="en-US" b="0"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A505FF1B-1592-4A74-9EE2-640354F442F0}" type="slidenum">
              <a:rPr lang="en-US" b="0" smtClean="0">
                <a:latin typeface="Arial" charset="0"/>
              </a:rPr>
              <a:pPr eaLnBrk="1" hangingPunct="1"/>
              <a:t>30</a:t>
            </a:fld>
            <a:endParaRPr lang="en-US" b="0"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B8803942-3D26-400C-AEBB-B5D787A73408}" type="slidenum">
              <a:rPr lang="en-US" b="0" smtClean="0">
                <a:latin typeface="Arial" charset="0"/>
              </a:rPr>
              <a:pPr eaLnBrk="1" hangingPunct="1"/>
              <a:t>31</a:t>
            </a:fld>
            <a:endParaRPr lang="en-US" b="0"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5E7B670D-2D5D-4E57-B830-DC0ED805C072}" type="slidenum">
              <a:rPr lang="en-US" b="0" smtClean="0">
                <a:latin typeface="Arial" charset="0"/>
              </a:rPr>
              <a:pPr eaLnBrk="1" hangingPunct="1"/>
              <a:t>32</a:t>
            </a:fld>
            <a:endParaRPr lang="en-US" b="0"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50D6F9FC-DCE8-45FB-A2CF-0A8E301285C9}" type="slidenum">
              <a:rPr lang="en-US" b="0" smtClean="0">
                <a:latin typeface="Arial" charset="0"/>
              </a:rPr>
              <a:pPr eaLnBrk="1" hangingPunct="1"/>
              <a:t>33</a:t>
            </a:fld>
            <a:endParaRPr lang="en-US" b="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62E36924-9A34-434B-B4E5-EA82B3B3944C}" type="slidenum">
              <a:rPr lang="en-US" b="0" smtClean="0">
                <a:latin typeface="Arial" charset="0"/>
              </a:rPr>
              <a:pPr eaLnBrk="1" hangingPunct="1"/>
              <a:t>3</a:t>
            </a:fld>
            <a:endParaRPr lang="en-US" b="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95AF3C4A-CB0E-4095-8F1E-34BF72E633DB}" type="slidenum">
              <a:rPr lang="en-US" b="0" smtClean="0">
                <a:latin typeface="Arial" charset="0"/>
              </a:rPr>
              <a:pPr eaLnBrk="1" hangingPunct="1"/>
              <a:t>4</a:t>
            </a:fld>
            <a:endParaRPr lang="en-US" b="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F7411B83-562C-4469-B4A2-4BFD782EBF9F}" type="slidenum">
              <a:rPr lang="en-US" b="0" smtClean="0">
                <a:latin typeface="Arial" charset="0"/>
              </a:rPr>
              <a:pPr eaLnBrk="1" hangingPunct="1"/>
              <a:t>5</a:t>
            </a:fld>
            <a:endParaRPr lang="en-US" b="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F581EDDE-005D-4870-8B25-EBF4C13155A8}" type="slidenum">
              <a:rPr lang="en-US" b="0" smtClean="0">
                <a:latin typeface="Arial" charset="0"/>
              </a:rPr>
              <a:pPr eaLnBrk="1" hangingPunct="1"/>
              <a:t>6</a:t>
            </a:fld>
            <a:endParaRPr lang="en-US" b="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58C54D3F-5E7C-48F3-BE28-DA533512DD1E}" type="slidenum">
              <a:rPr lang="en-US" b="0" smtClean="0">
                <a:latin typeface="Arial" charset="0"/>
              </a:rPr>
              <a:pPr eaLnBrk="1" hangingPunct="1"/>
              <a:t>7</a:t>
            </a:fld>
            <a:endParaRPr lang="en-US" b="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E29D17AE-5978-4E71-8854-621910AC87B4}" type="slidenum">
              <a:rPr lang="en-US" b="0" smtClean="0">
                <a:latin typeface="Arial" charset="0"/>
              </a:rPr>
              <a:pPr eaLnBrk="1" hangingPunct="1"/>
              <a:t>8</a:t>
            </a:fld>
            <a:endParaRPr lang="en-US" b="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Bradley Hand ITC" pitchFamily="66" charset="0"/>
                <a:cs typeface="Arial" charset="0"/>
              </a:defRPr>
            </a:lvl1pPr>
            <a:lvl2pPr marL="742950" indent="-285750" eaLnBrk="0" hangingPunct="0">
              <a:defRPr b="1">
                <a:solidFill>
                  <a:schemeClr val="tx1"/>
                </a:solidFill>
                <a:latin typeface="Bradley Hand ITC" pitchFamily="66" charset="0"/>
                <a:cs typeface="Arial" charset="0"/>
              </a:defRPr>
            </a:lvl2pPr>
            <a:lvl3pPr marL="1143000" indent="-228600" eaLnBrk="0" hangingPunct="0">
              <a:defRPr b="1">
                <a:solidFill>
                  <a:schemeClr val="tx1"/>
                </a:solidFill>
                <a:latin typeface="Bradley Hand ITC" pitchFamily="66" charset="0"/>
                <a:cs typeface="Arial" charset="0"/>
              </a:defRPr>
            </a:lvl3pPr>
            <a:lvl4pPr marL="1600200" indent="-228600" eaLnBrk="0" hangingPunct="0">
              <a:defRPr b="1">
                <a:solidFill>
                  <a:schemeClr val="tx1"/>
                </a:solidFill>
                <a:latin typeface="Bradley Hand ITC" pitchFamily="66" charset="0"/>
                <a:cs typeface="Arial" charset="0"/>
              </a:defRPr>
            </a:lvl4pPr>
            <a:lvl5pPr marL="2057400" indent="-228600" eaLnBrk="0" hangingPunct="0">
              <a:defRPr b="1">
                <a:solidFill>
                  <a:schemeClr val="tx1"/>
                </a:solidFill>
                <a:latin typeface="Bradley Hand ITC" pitchFamily="66" charset="0"/>
                <a:cs typeface="Arial" charset="0"/>
              </a:defRPr>
            </a:lvl5pPr>
            <a:lvl6pPr marL="2514600" indent="-228600" eaLnBrk="0" fontAlgn="base" hangingPunct="0">
              <a:spcBef>
                <a:spcPct val="0"/>
              </a:spcBef>
              <a:spcAft>
                <a:spcPct val="0"/>
              </a:spcAft>
              <a:defRPr b="1">
                <a:solidFill>
                  <a:schemeClr val="tx1"/>
                </a:solidFill>
                <a:latin typeface="Bradley Hand ITC" pitchFamily="66" charset="0"/>
                <a:cs typeface="Arial" charset="0"/>
              </a:defRPr>
            </a:lvl6pPr>
            <a:lvl7pPr marL="2971800" indent="-228600" eaLnBrk="0" fontAlgn="base" hangingPunct="0">
              <a:spcBef>
                <a:spcPct val="0"/>
              </a:spcBef>
              <a:spcAft>
                <a:spcPct val="0"/>
              </a:spcAft>
              <a:defRPr b="1">
                <a:solidFill>
                  <a:schemeClr val="tx1"/>
                </a:solidFill>
                <a:latin typeface="Bradley Hand ITC" pitchFamily="66" charset="0"/>
                <a:cs typeface="Arial" charset="0"/>
              </a:defRPr>
            </a:lvl7pPr>
            <a:lvl8pPr marL="3429000" indent="-228600" eaLnBrk="0" fontAlgn="base" hangingPunct="0">
              <a:spcBef>
                <a:spcPct val="0"/>
              </a:spcBef>
              <a:spcAft>
                <a:spcPct val="0"/>
              </a:spcAft>
              <a:defRPr b="1">
                <a:solidFill>
                  <a:schemeClr val="tx1"/>
                </a:solidFill>
                <a:latin typeface="Bradley Hand ITC" pitchFamily="66" charset="0"/>
                <a:cs typeface="Arial" charset="0"/>
              </a:defRPr>
            </a:lvl8pPr>
            <a:lvl9pPr marL="3886200" indent="-228600" eaLnBrk="0" fontAlgn="base" hangingPunct="0">
              <a:spcBef>
                <a:spcPct val="0"/>
              </a:spcBef>
              <a:spcAft>
                <a:spcPct val="0"/>
              </a:spcAft>
              <a:defRPr b="1">
                <a:solidFill>
                  <a:schemeClr val="tx1"/>
                </a:solidFill>
                <a:latin typeface="Bradley Hand ITC" pitchFamily="66" charset="0"/>
                <a:cs typeface="Arial" charset="0"/>
              </a:defRPr>
            </a:lvl9pPr>
          </a:lstStyle>
          <a:p>
            <a:pPr eaLnBrk="1" hangingPunct="1"/>
            <a:fld id="{B6E9047C-BB5E-4227-A111-B46400E188BD}" type="slidenum">
              <a:rPr lang="en-US" b="0" smtClean="0">
                <a:latin typeface="Arial" charset="0"/>
              </a:rPr>
              <a:pPr eaLnBrk="1" hangingPunct="1"/>
              <a:t>9</a:t>
            </a:fld>
            <a:endParaRPr lang="en-US" b="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576ECD-FD3B-4E56-B687-E3CCB4CC2752}" type="slidenum">
              <a:rPr lang="en-US"/>
              <a:pPr>
                <a:defRPr/>
              </a:pPr>
              <a:t>‹#›</a:t>
            </a:fld>
            <a:endParaRPr lang="en-US"/>
          </a:p>
        </p:txBody>
      </p:sp>
    </p:spTree>
    <p:extLst>
      <p:ext uri="{BB962C8B-B14F-4D97-AF65-F5344CB8AC3E}">
        <p14:creationId xmlns:p14="http://schemas.microsoft.com/office/powerpoint/2010/main" val="228707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4FCA88-7724-4D00-8BB3-2C0670810720}" type="slidenum">
              <a:rPr lang="en-US"/>
              <a:pPr>
                <a:defRPr/>
              </a:pPr>
              <a:t>‹#›</a:t>
            </a:fld>
            <a:endParaRPr lang="en-US"/>
          </a:p>
        </p:txBody>
      </p:sp>
    </p:spTree>
    <p:extLst>
      <p:ext uri="{BB962C8B-B14F-4D97-AF65-F5344CB8AC3E}">
        <p14:creationId xmlns:p14="http://schemas.microsoft.com/office/powerpoint/2010/main" val="384952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D7D1C5-B411-43E9-93DA-DE46A69AF2B9}" type="slidenum">
              <a:rPr lang="en-US"/>
              <a:pPr>
                <a:defRPr/>
              </a:pPr>
              <a:t>‹#›</a:t>
            </a:fld>
            <a:endParaRPr lang="en-US"/>
          </a:p>
        </p:txBody>
      </p:sp>
    </p:spTree>
    <p:extLst>
      <p:ext uri="{BB962C8B-B14F-4D97-AF65-F5344CB8AC3E}">
        <p14:creationId xmlns:p14="http://schemas.microsoft.com/office/powerpoint/2010/main" val="1787033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07C7C9-6009-4C75-8E4A-121FD09EC04C}" type="slidenum">
              <a:rPr lang="en-US"/>
              <a:pPr>
                <a:defRPr/>
              </a:pPr>
              <a:t>‹#›</a:t>
            </a:fld>
            <a:endParaRPr lang="en-US"/>
          </a:p>
        </p:txBody>
      </p:sp>
    </p:spTree>
    <p:extLst>
      <p:ext uri="{BB962C8B-B14F-4D97-AF65-F5344CB8AC3E}">
        <p14:creationId xmlns:p14="http://schemas.microsoft.com/office/powerpoint/2010/main" val="3153679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3D47EE-CB41-43AA-B875-8A593E094599}" type="slidenum">
              <a:rPr lang="en-US"/>
              <a:pPr>
                <a:defRPr/>
              </a:pPr>
              <a:t>‹#›</a:t>
            </a:fld>
            <a:endParaRPr lang="en-US"/>
          </a:p>
        </p:txBody>
      </p:sp>
    </p:spTree>
    <p:extLst>
      <p:ext uri="{BB962C8B-B14F-4D97-AF65-F5344CB8AC3E}">
        <p14:creationId xmlns:p14="http://schemas.microsoft.com/office/powerpoint/2010/main" val="4054357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B2EE6B-EA90-45EB-8521-5513258E1800}" type="slidenum">
              <a:rPr lang="en-US"/>
              <a:pPr>
                <a:defRPr/>
              </a:pPr>
              <a:t>‹#›</a:t>
            </a:fld>
            <a:endParaRPr lang="en-US"/>
          </a:p>
        </p:txBody>
      </p:sp>
    </p:spTree>
    <p:extLst>
      <p:ext uri="{BB962C8B-B14F-4D97-AF65-F5344CB8AC3E}">
        <p14:creationId xmlns:p14="http://schemas.microsoft.com/office/powerpoint/2010/main" val="1339224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27F8CA-2D60-4FA0-A81B-07512B3762B4}" type="slidenum">
              <a:rPr lang="en-US"/>
              <a:pPr>
                <a:defRPr/>
              </a:pPr>
              <a:t>‹#›</a:t>
            </a:fld>
            <a:endParaRPr lang="en-US"/>
          </a:p>
        </p:txBody>
      </p:sp>
    </p:spTree>
    <p:extLst>
      <p:ext uri="{BB962C8B-B14F-4D97-AF65-F5344CB8AC3E}">
        <p14:creationId xmlns:p14="http://schemas.microsoft.com/office/powerpoint/2010/main" val="424280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5A83A5-0A6D-4B6A-9331-430BDCF420E1}" type="slidenum">
              <a:rPr lang="en-US"/>
              <a:pPr>
                <a:defRPr/>
              </a:pPr>
              <a:t>‹#›</a:t>
            </a:fld>
            <a:endParaRPr lang="en-US"/>
          </a:p>
        </p:txBody>
      </p:sp>
    </p:spTree>
    <p:extLst>
      <p:ext uri="{BB962C8B-B14F-4D97-AF65-F5344CB8AC3E}">
        <p14:creationId xmlns:p14="http://schemas.microsoft.com/office/powerpoint/2010/main" val="38676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3C9564-63BC-4DF6-B6D3-225B9FBDF4D7}" type="slidenum">
              <a:rPr lang="en-US"/>
              <a:pPr>
                <a:defRPr/>
              </a:pPr>
              <a:t>‹#›</a:t>
            </a:fld>
            <a:endParaRPr lang="en-US"/>
          </a:p>
        </p:txBody>
      </p:sp>
    </p:spTree>
    <p:extLst>
      <p:ext uri="{BB962C8B-B14F-4D97-AF65-F5344CB8AC3E}">
        <p14:creationId xmlns:p14="http://schemas.microsoft.com/office/powerpoint/2010/main" val="283653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A3047A-5858-489D-BB3A-81ADF5EE66FD}" type="slidenum">
              <a:rPr lang="en-US"/>
              <a:pPr>
                <a:defRPr/>
              </a:pPr>
              <a:t>‹#›</a:t>
            </a:fld>
            <a:endParaRPr lang="en-US"/>
          </a:p>
        </p:txBody>
      </p:sp>
    </p:spTree>
    <p:extLst>
      <p:ext uri="{BB962C8B-B14F-4D97-AF65-F5344CB8AC3E}">
        <p14:creationId xmlns:p14="http://schemas.microsoft.com/office/powerpoint/2010/main" val="116313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4C796B-EB23-4CCC-978C-604CBDC82640}" type="slidenum">
              <a:rPr lang="en-US"/>
              <a:pPr>
                <a:defRPr/>
              </a:pPr>
              <a:t>‹#›</a:t>
            </a:fld>
            <a:endParaRPr lang="en-US"/>
          </a:p>
        </p:txBody>
      </p:sp>
    </p:spTree>
    <p:extLst>
      <p:ext uri="{BB962C8B-B14F-4D97-AF65-F5344CB8AC3E}">
        <p14:creationId xmlns:p14="http://schemas.microsoft.com/office/powerpoint/2010/main" val="190368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0B78AD-6C61-4DD0-8157-967F55133CE5}" type="slidenum">
              <a:rPr lang="en-US"/>
              <a:pPr>
                <a:defRPr/>
              </a:pPr>
              <a:t>‹#›</a:t>
            </a:fld>
            <a:endParaRPr lang="en-US"/>
          </a:p>
        </p:txBody>
      </p:sp>
    </p:spTree>
    <p:extLst>
      <p:ext uri="{BB962C8B-B14F-4D97-AF65-F5344CB8AC3E}">
        <p14:creationId xmlns:p14="http://schemas.microsoft.com/office/powerpoint/2010/main" val="89401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71EAB7-FC82-4449-BC5A-0521205F88E8}" type="slidenum">
              <a:rPr lang="en-US"/>
              <a:pPr>
                <a:defRPr/>
              </a:pPr>
              <a:t>‹#›</a:t>
            </a:fld>
            <a:endParaRPr lang="en-US"/>
          </a:p>
        </p:txBody>
      </p:sp>
    </p:spTree>
    <p:extLst>
      <p:ext uri="{BB962C8B-B14F-4D97-AF65-F5344CB8AC3E}">
        <p14:creationId xmlns:p14="http://schemas.microsoft.com/office/powerpoint/2010/main" val="107967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5F36F4-C89D-44AA-84C3-FFD7A623E977}" type="slidenum">
              <a:rPr lang="en-US"/>
              <a:pPr>
                <a:defRPr/>
              </a:pPr>
              <a:t>‹#›</a:t>
            </a:fld>
            <a:endParaRPr lang="en-US"/>
          </a:p>
        </p:txBody>
      </p:sp>
    </p:spTree>
    <p:extLst>
      <p:ext uri="{BB962C8B-B14F-4D97-AF65-F5344CB8AC3E}">
        <p14:creationId xmlns:p14="http://schemas.microsoft.com/office/powerpoint/2010/main" val="232499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DAECEF-3B0E-4865-9C60-0EF5657F3D71}" type="slidenum">
              <a:rPr lang="en-US"/>
              <a:pPr>
                <a:defRPr/>
              </a:pPr>
              <a:t>‹#›</a:t>
            </a:fld>
            <a:endParaRPr lang="en-US"/>
          </a:p>
        </p:txBody>
      </p:sp>
    </p:spTree>
    <p:extLst>
      <p:ext uri="{BB962C8B-B14F-4D97-AF65-F5344CB8AC3E}">
        <p14:creationId xmlns:p14="http://schemas.microsoft.com/office/powerpoint/2010/main" val="19809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Arial" charset="0"/>
              </a:defRPr>
            </a:lvl1pPr>
          </a:lstStyle>
          <a:p>
            <a:pPr>
              <a:defRPr/>
            </a:pPr>
            <a:fld id="{3A7ED0FD-8BC3-4E60-A52B-CCA7B13E03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Chemistry 115 Lab</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1219200"/>
            <a:ext cx="7772400" cy="1143000"/>
          </a:xfrm>
        </p:spPr>
        <p:txBody>
          <a:bodyPr/>
          <a:lstStyle/>
          <a:p>
            <a:r>
              <a:rPr lang="en-US" smtClean="0"/>
              <a:t>Lab 1</a:t>
            </a:r>
          </a:p>
        </p:txBody>
      </p:sp>
      <p:sp>
        <p:nvSpPr>
          <p:cNvPr id="11267" name="Rectangle 3"/>
          <p:cNvSpPr>
            <a:spLocks noGrp="1" noChangeArrowheads="1"/>
          </p:cNvSpPr>
          <p:nvPr>
            <p:ph type="subTitle" idx="1"/>
          </p:nvPr>
        </p:nvSpPr>
        <p:spPr>
          <a:xfrm>
            <a:off x="1371600" y="2667000"/>
            <a:ext cx="6400800" cy="1143000"/>
          </a:xfrm>
        </p:spPr>
        <p:txBody>
          <a:bodyPr/>
          <a:lstStyle/>
          <a:p>
            <a:r>
              <a:rPr lang="en-US" smtClean="0"/>
              <a:t>Exponential Notation and Scientific Notation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Scientific Notation</a:t>
            </a:r>
          </a:p>
        </p:txBody>
      </p:sp>
      <p:sp>
        <p:nvSpPr>
          <p:cNvPr id="12291" name="Rectangle 3"/>
          <p:cNvSpPr>
            <a:spLocks noGrp="1" noChangeArrowheads="1"/>
          </p:cNvSpPr>
          <p:nvPr>
            <p:ph type="body" idx="1"/>
          </p:nvPr>
        </p:nvSpPr>
        <p:spPr/>
        <p:txBody>
          <a:bodyPr/>
          <a:lstStyle/>
          <a:p>
            <a:r>
              <a:rPr lang="en-US" smtClean="0"/>
              <a:t>All numbers written as </a:t>
            </a:r>
          </a:p>
          <a:p>
            <a:pPr algn="ctr">
              <a:buFontTx/>
              <a:buNone/>
            </a:pPr>
            <a:r>
              <a:rPr lang="en-US" sz="4000" smtClean="0"/>
              <a:t>C x 10</a:t>
            </a:r>
            <a:r>
              <a:rPr lang="en-US" sz="4000" baseline="30000" smtClean="0"/>
              <a:t>e</a:t>
            </a:r>
          </a:p>
          <a:p>
            <a:r>
              <a:rPr lang="en-US" smtClean="0"/>
              <a:t>where</a:t>
            </a:r>
          </a:p>
          <a:p>
            <a:pPr lvl="1"/>
            <a:r>
              <a:rPr lang="en-US" smtClean="0"/>
              <a:t>C is a number between 1 and 10</a:t>
            </a:r>
          </a:p>
          <a:p>
            <a:pPr lvl="1"/>
            <a:r>
              <a:rPr lang="en-US" smtClean="0"/>
              <a:t>e is a whole number exponent that identifies the position of the decimal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title"/>
          </p:nvPr>
        </p:nvSpPr>
        <p:spPr/>
        <p:txBody>
          <a:bodyPr/>
          <a:lstStyle/>
          <a:p>
            <a:endParaRPr lang="en-US" smtClean="0"/>
          </a:p>
        </p:txBody>
      </p:sp>
      <p:pic>
        <p:nvPicPr>
          <p:cNvPr id="13315" name="Picture 4" descr="FG02_00-02u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2581275"/>
            <a:ext cx="7772400" cy="291465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title"/>
          </p:nvPr>
        </p:nvSpPr>
        <p:spPr/>
        <p:txBody>
          <a:bodyPr/>
          <a:lstStyle/>
          <a:p>
            <a:endParaRPr lang="en-US" smtClean="0"/>
          </a:p>
        </p:txBody>
      </p:sp>
      <p:pic>
        <p:nvPicPr>
          <p:cNvPr id="14339" name="Picture 4" descr="FG02_00-03u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2843213"/>
            <a:ext cx="7772400" cy="239077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p:txBody>
          <a:bodyPr/>
          <a:lstStyle/>
          <a:p>
            <a:endParaRPr lang="en-US" smtClean="0"/>
          </a:p>
        </p:txBody>
      </p:sp>
      <p:pic>
        <p:nvPicPr>
          <p:cNvPr id="15363" name="Picture 4" descr="FG02_00-04u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2916238"/>
            <a:ext cx="7772400" cy="224472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Numbers in Scientific Notation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590800" y="1752600"/>
                <a:ext cx="3429000" cy="1828800"/>
              </a:xfrm>
            </p:spPr>
            <p:txBody>
              <a:bodyPr/>
              <a:lstStyle/>
              <a:p>
                <a:pPr marL="0" indent="0">
                  <a:buNone/>
                </a:pPr>
                <a14:m>
                  <m:oMathPara xmlns:m="http://schemas.openxmlformats.org/officeDocument/2006/math">
                    <m:oMathParaPr>
                      <m:jc m:val="centerGroup"/>
                    </m:oMathParaPr>
                    <m:oMath xmlns:m="http://schemas.openxmlformats.org/officeDocument/2006/math">
                      <m:r>
                        <a:rPr lang="en-US" smtClean="0"/>
                        <m:t> </m:t>
                      </m:r>
                      <m:r>
                        <a:rPr lang="en-US" b="0" i="0" smtClean="0">
                          <a:latin typeface="Cambria Math"/>
                        </a:rPr>
                        <m:t>   </m:t>
                      </m:r>
                      <m:r>
                        <a:rPr lang="en-US"/>
                        <m:t>3.4×</m:t>
                      </m:r>
                      <m:sSup>
                        <m:sSupPr>
                          <m:ctrlPr>
                            <a:rPr lang="en-US" i="1"/>
                          </m:ctrlPr>
                        </m:sSupPr>
                        <m:e>
                          <m:r>
                            <a:rPr lang="en-US"/>
                            <m:t>10</m:t>
                          </m:r>
                        </m:e>
                        <m:sup>
                          <m:r>
                            <a:rPr lang="en-US"/>
                            <m:t>4</m:t>
                          </m:r>
                        </m:sup>
                      </m:sSup>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u="sng"/>
                        <m:t>+ 2.8×</m:t>
                      </m:r>
                      <m:sSup>
                        <m:sSupPr>
                          <m:ctrlPr>
                            <a:rPr lang="en-US" i="1" u="sng"/>
                          </m:ctrlPr>
                        </m:sSupPr>
                        <m:e>
                          <m:r>
                            <a:rPr lang="en-US" u="sng"/>
                            <m:t>10</m:t>
                          </m:r>
                        </m:e>
                        <m:sup>
                          <m:r>
                            <a:rPr lang="en-US" u="sng"/>
                            <m:t>4</m:t>
                          </m:r>
                        </m:sup>
                      </m:sSup>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m:t>  </m:t>
                      </m:r>
                      <m:r>
                        <a:rPr lang="en-US" b="0" i="0" smtClean="0">
                          <a:latin typeface="Cambria Math"/>
                        </a:rPr>
                        <m:t>   </m:t>
                      </m:r>
                      <m:r>
                        <a:rPr lang="en-US"/>
                        <m:t>6.2×</m:t>
                      </m:r>
                      <m:sSup>
                        <m:sSupPr>
                          <m:ctrlPr>
                            <a:rPr lang="en-US" i="1"/>
                          </m:ctrlPr>
                        </m:sSupPr>
                        <m:e>
                          <m:r>
                            <a:rPr lang="en-US"/>
                            <m:t>10</m:t>
                          </m:r>
                        </m:e>
                        <m:sup>
                          <m:r>
                            <a:rPr lang="en-US"/>
                            <m:t>4</m:t>
                          </m:r>
                        </m:sup>
                      </m:sSup>
                    </m:oMath>
                  </m:oMathPara>
                </a14:m>
                <a:endParaRPr lang="en-US" dirty="0"/>
              </a:p>
              <a:p>
                <a:pPr marL="0" indent="0">
                  <a:buNone/>
                </a:pPr>
                <a:r>
                  <a:rPr lang="en-US" dirty="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590800" y="1752600"/>
                <a:ext cx="3429000" cy="1828800"/>
              </a:xfr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 Box 1"/>
              <p:cNvSpPr txBox="1"/>
              <p:nvPr/>
            </p:nvSpPr>
            <p:spPr>
              <a:xfrm>
                <a:off x="1066800" y="3810000"/>
                <a:ext cx="7010400" cy="19812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3200" smtClean="0">
                          <a:effectLst/>
                          <a:latin typeface="Cambria Math"/>
                          <a:ea typeface="Calibri"/>
                          <a:cs typeface="Times New Roman"/>
                        </a:rPr>
                        <m:t>   6.47×</m:t>
                      </m:r>
                      <m:sSup>
                        <m:sSupPr>
                          <m:ctrlPr>
                            <a:rPr lang="en-US" sz="3200" i="1">
                              <a:effectLst/>
                              <a:latin typeface="Cambria Math"/>
                              <a:ea typeface="Calibri"/>
                              <a:cs typeface="Times New Roman"/>
                            </a:rPr>
                          </m:ctrlPr>
                        </m:sSupPr>
                        <m:e>
                          <m:r>
                            <a:rPr lang="en-US" sz="3200">
                              <a:effectLst/>
                              <a:latin typeface="Cambria Math"/>
                              <a:ea typeface="Calibri"/>
                              <a:cs typeface="Times New Roman"/>
                            </a:rPr>
                            <m:t>10</m:t>
                          </m:r>
                        </m:e>
                        <m:sup>
                          <m:r>
                            <a:rPr lang="en-US" sz="3200" i="1">
                              <a:effectLst/>
                              <a:latin typeface="Cambria Math"/>
                              <a:ea typeface="Calibri"/>
                              <a:cs typeface="Times New Roman"/>
                            </a:rPr>
                            <m:t>−</m:t>
                          </m:r>
                          <m:r>
                            <a:rPr lang="en-US" sz="3200">
                              <a:effectLst/>
                              <a:latin typeface="Cambria Math"/>
                              <a:ea typeface="Calibri"/>
                              <a:cs typeface="Times New Roman"/>
                            </a:rPr>
                            <m:t>2</m:t>
                          </m:r>
                        </m:sup>
                      </m:sSup>
                      <m:r>
                        <a:rPr lang="en-US" sz="3200" i="1">
                          <a:effectLst/>
                          <a:latin typeface="Cambria Math"/>
                          <a:ea typeface="MS Mincho"/>
                          <a:cs typeface="Times New Roman"/>
                        </a:rPr>
                        <m:t>       →         </m:t>
                      </m:r>
                      <m:r>
                        <a:rPr lang="en-US" sz="3200">
                          <a:effectLst/>
                          <a:latin typeface="Cambria Math"/>
                          <a:ea typeface="Calibri"/>
                          <a:cs typeface="Times New Roman"/>
                        </a:rPr>
                        <m:t>6.47×</m:t>
                      </m:r>
                      <m:sSup>
                        <m:sSupPr>
                          <m:ctrlPr>
                            <a:rPr lang="en-US" sz="3200" i="1">
                              <a:effectLst/>
                              <a:latin typeface="Cambria Math"/>
                              <a:ea typeface="Calibri"/>
                              <a:cs typeface="Times New Roman"/>
                            </a:rPr>
                          </m:ctrlPr>
                        </m:sSupPr>
                        <m:e>
                          <m:r>
                            <a:rPr lang="en-US" sz="3200">
                              <a:effectLst/>
                              <a:latin typeface="Cambria Math"/>
                              <a:ea typeface="Calibri"/>
                              <a:cs typeface="Times New Roman"/>
                            </a:rPr>
                            <m:t>10</m:t>
                          </m:r>
                        </m:e>
                        <m:sup>
                          <m:r>
                            <a:rPr lang="en-US" sz="3200" i="1">
                              <a:effectLst/>
                              <a:latin typeface="Cambria Math"/>
                              <a:ea typeface="Calibri"/>
                              <a:cs typeface="Times New Roman"/>
                            </a:rPr>
                            <m:t>−</m:t>
                          </m:r>
                          <m:r>
                            <a:rPr lang="en-US" sz="3200">
                              <a:effectLst/>
                              <a:latin typeface="Cambria Math"/>
                              <a:ea typeface="Calibri"/>
                              <a:cs typeface="Times New Roman"/>
                            </a:rPr>
                            <m:t>2</m:t>
                          </m:r>
                        </m:sup>
                      </m:sSup>
                      <m:r>
                        <a:rPr lang="en-US" sz="3200" i="1">
                          <a:effectLst/>
                          <a:latin typeface="Cambria Math"/>
                          <a:ea typeface="MS Mincho"/>
                          <a:cs typeface="Times New Roman"/>
                        </a:rPr>
                        <m:t> </m:t>
                      </m:r>
                    </m:oMath>
                  </m:oMathPara>
                </a14:m>
                <a:endParaRPr lang="en-US" sz="3200" dirty="0">
                  <a:effectLst/>
                  <a:ea typeface="Calibri"/>
                  <a:cs typeface="Times New Roman"/>
                </a:endParaRPr>
              </a:p>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3200" u="sng">
                          <a:effectLst/>
                          <a:latin typeface="Cambria Math"/>
                          <a:ea typeface="Calibri"/>
                          <a:cs typeface="Times New Roman"/>
                        </a:rPr>
                        <m:t>+ 3.1×</m:t>
                      </m:r>
                      <m:sSup>
                        <m:sSupPr>
                          <m:ctrlPr>
                            <a:rPr lang="en-US" sz="3200" i="1" u="sng">
                              <a:effectLst/>
                              <a:latin typeface="Cambria Math"/>
                              <a:ea typeface="Calibri"/>
                              <a:cs typeface="Times New Roman"/>
                            </a:rPr>
                          </m:ctrlPr>
                        </m:sSupPr>
                        <m:e>
                          <m:r>
                            <a:rPr lang="en-US" sz="3200" u="sng">
                              <a:effectLst/>
                              <a:latin typeface="Cambria Math"/>
                              <a:ea typeface="Calibri"/>
                              <a:cs typeface="Times New Roman"/>
                            </a:rPr>
                            <m:t>10</m:t>
                          </m:r>
                        </m:e>
                        <m:sup>
                          <m:r>
                            <a:rPr lang="en-US" sz="3200" i="1" u="sng">
                              <a:effectLst/>
                              <a:latin typeface="Cambria Math"/>
                              <a:ea typeface="Calibri"/>
                              <a:cs typeface="Times New Roman"/>
                            </a:rPr>
                            <m:t>−</m:t>
                          </m:r>
                          <m:r>
                            <a:rPr lang="en-US" sz="3200" u="sng">
                              <a:effectLst/>
                              <a:latin typeface="Cambria Math"/>
                              <a:ea typeface="Calibri"/>
                              <a:cs typeface="Times New Roman"/>
                            </a:rPr>
                            <m:t>3</m:t>
                          </m:r>
                        </m:sup>
                      </m:sSup>
                      <m:r>
                        <a:rPr lang="en-US" sz="3200" i="1" u="sng">
                          <a:effectLst/>
                          <a:latin typeface="Cambria Math"/>
                          <a:ea typeface="Calibri"/>
                          <a:cs typeface="Times New Roman"/>
                        </a:rPr>
                        <m:t>        →</m:t>
                      </m:r>
                      <m:r>
                        <a:rPr lang="en-US" sz="3200" i="1" u="sng">
                          <a:effectLst/>
                          <a:latin typeface="Cambria Math"/>
                          <a:ea typeface="MS Mincho"/>
                          <a:cs typeface="Times New Roman"/>
                        </a:rPr>
                        <m:t> </m:t>
                      </m:r>
                      <m:r>
                        <a:rPr lang="en-US" sz="3200" b="1" i="1" u="sng" smtClean="0">
                          <a:effectLst/>
                          <a:latin typeface="Cambria Math"/>
                          <a:ea typeface="MS Mincho"/>
                          <a:cs typeface="Times New Roman"/>
                        </a:rPr>
                        <m:t>  </m:t>
                      </m:r>
                      <m:r>
                        <a:rPr lang="en-US" sz="3200" i="1" u="sng">
                          <a:effectLst/>
                          <a:latin typeface="Cambria Math"/>
                          <a:ea typeface="MS Mincho"/>
                          <a:cs typeface="Times New Roman"/>
                        </a:rPr>
                        <m:t>       0.</m:t>
                      </m:r>
                      <m:r>
                        <a:rPr lang="en-US" sz="3200" u="sng">
                          <a:effectLst/>
                          <a:latin typeface="Cambria Math"/>
                          <a:ea typeface="Calibri"/>
                          <a:cs typeface="Times New Roman"/>
                        </a:rPr>
                        <m:t>31×</m:t>
                      </m:r>
                      <m:sSup>
                        <m:sSupPr>
                          <m:ctrlPr>
                            <a:rPr lang="en-US" sz="3200" i="1" u="sng">
                              <a:effectLst/>
                              <a:latin typeface="Cambria Math"/>
                              <a:ea typeface="Calibri"/>
                              <a:cs typeface="Times New Roman"/>
                            </a:rPr>
                          </m:ctrlPr>
                        </m:sSupPr>
                        <m:e>
                          <m:r>
                            <a:rPr lang="en-US" sz="3200" u="sng">
                              <a:effectLst/>
                              <a:latin typeface="Cambria Math"/>
                              <a:ea typeface="Calibri"/>
                              <a:cs typeface="Times New Roman"/>
                            </a:rPr>
                            <m:t>10</m:t>
                          </m:r>
                        </m:e>
                        <m:sup>
                          <m:r>
                            <a:rPr lang="en-US" sz="3200" i="1" u="sng">
                              <a:effectLst/>
                              <a:latin typeface="Cambria Math"/>
                              <a:ea typeface="Calibri"/>
                              <a:cs typeface="Times New Roman"/>
                            </a:rPr>
                            <m:t>−</m:t>
                          </m:r>
                          <m:r>
                            <a:rPr lang="en-US" sz="3200" u="sng">
                              <a:effectLst/>
                              <a:latin typeface="Cambria Math"/>
                              <a:ea typeface="Calibri"/>
                              <a:cs typeface="Times New Roman"/>
                            </a:rPr>
                            <m:t>2</m:t>
                          </m:r>
                        </m:sup>
                      </m:sSup>
                      <m:r>
                        <a:rPr lang="en-US" sz="3200" i="1" u="sng">
                          <a:effectLst/>
                          <a:latin typeface="Cambria Math"/>
                          <a:ea typeface="MS Mincho"/>
                          <a:cs typeface="Times New Roman"/>
                        </a:rPr>
                        <m:t> </m:t>
                      </m:r>
                    </m:oMath>
                  </m:oMathPara>
                </a14:m>
                <a:endParaRPr lang="en-US" sz="3200" dirty="0">
                  <a:effectLst/>
                  <a:ea typeface="Calibri"/>
                  <a:cs typeface="Times New Roman"/>
                </a:endParaRPr>
              </a:p>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3200">
                          <a:effectLst/>
                          <a:latin typeface="Cambria Math"/>
                          <a:ea typeface="Calibri"/>
                          <a:cs typeface="Times New Roman"/>
                        </a:rPr>
                        <m:t>                                            </m:t>
                      </m:r>
                      <m:r>
                        <a:rPr lang="en-US" sz="3200" b="1" i="0" smtClean="0">
                          <a:effectLst/>
                          <a:latin typeface="Cambria Math"/>
                          <a:ea typeface="Calibri"/>
                          <a:cs typeface="Times New Roman"/>
                        </a:rPr>
                        <m:t> </m:t>
                      </m:r>
                      <m:r>
                        <a:rPr lang="en-US" sz="3200">
                          <a:effectLst/>
                          <a:latin typeface="Cambria Math"/>
                          <a:ea typeface="Calibri"/>
                          <a:cs typeface="Times New Roman"/>
                        </a:rPr>
                        <m:t>     6.78×</m:t>
                      </m:r>
                      <m:sSup>
                        <m:sSupPr>
                          <m:ctrlPr>
                            <a:rPr lang="en-US" sz="3200" i="1">
                              <a:effectLst/>
                              <a:latin typeface="Cambria Math"/>
                              <a:ea typeface="Calibri"/>
                              <a:cs typeface="Times New Roman"/>
                            </a:rPr>
                          </m:ctrlPr>
                        </m:sSupPr>
                        <m:e>
                          <m:r>
                            <a:rPr lang="en-US" sz="3200">
                              <a:effectLst/>
                              <a:latin typeface="Cambria Math"/>
                              <a:ea typeface="Calibri"/>
                              <a:cs typeface="Times New Roman"/>
                            </a:rPr>
                            <m:t>10</m:t>
                          </m:r>
                        </m:e>
                        <m:sup>
                          <m:r>
                            <a:rPr lang="en-US" sz="3200" i="1">
                              <a:effectLst/>
                              <a:latin typeface="Cambria Math"/>
                              <a:ea typeface="Calibri"/>
                              <a:cs typeface="Times New Roman"/>
                            </a:rPr>
                            <m:t>−</m:t>
                          </m:r>
                          <m:r>
                            <a:rPr lang="en-US" sz="3200">
                              <a:effectLst/>
                              <a:latin typeface="Cambria Math"/>
                              <a:ea typeface="Calibri"/>
                              <a:cs typeface="Times New Roman"/>
                            </a:rPr>
                            <m:t>2</m:t>
                          </m:r>
                        </m:sup>
                      </m:sSup>
                    </m:oMath>
                  </m:oMathPara>
                </a14:m>
                <a:endParaRPr lang="en-US" sz="3200" dirty="0">
                  <a:effectLst/>
                  <a:ea typeface="Calibri"/>
                  <a:cs typeface="Times New Roman"/>
                </a:endParaRPr>
              </a:p>
              <a:p>
                <a:pPr marL="0" marR="0">
                  <a:lnSpc>
                    <a:spcPct val="115000"/>
                  </a:lnSpc>
                  <a:spcBef>
                    <a:spcPts val="0"/>
                  </a:spcBef>
                  <a:spcAft>
                    <a:spcPts val="1000"/>
                  </a:spcAft>
                </a:pPr>
                <a:r>
                  <a:rPr lang="en-US" sz="1100" dirty="0">
                    <a:effectLst/>
                    <a:ea typeface="Calibri"/>
                    <a:cs typeface="Times New Roman"/>
                  </a:rPr>
                  <a:t> </a:t>
                </a:r>
              </a:p>
            </p:txBody>
          </p:sp>
        </mc:Choice>
        <mc:Fallback>
          <p:sp>
            <p:nvSpPr>
              <p:cNvPr id="5" name="Text Box 1"/>
              <p:cNvSpPr txBox="1">
                <a:spLocks noRot="1" noChangeAspect="1" noMove="1" noResize="1" noEditPoints="1" noAdjustHandles="1" noChangeArrowheads="1" noChangeShapeType="1" noTextEdit="1"/>
              </p:cNvSpPr>
              <p:nvPr/>
            </p:nvSpPr>
            <p:spPr>
              <a:xfrm>
                <a:off x="1066800" y="3810000"/>
                <a:ext cx="7010400" cy="1981200"/>
              </a:xfrm>
              <a:prstGeom prst="rect">
                <a:avLst/>
              </a:prstGeom>
              <a:blipFill rotWithShape="1">
                <a:blip r:embed="rId3"/>
                <a:stretch>
                  <a:fillRect/>
                </a:stretch>
              </a:blipFill>
              <a:ln w="6350">
                <a:solidFill>
                  <a:prstClr val="black"/>
                </a:solidFill>
              </a:ln>
              <a:effectLst/>
            </p:spPr>
            <p:txBody>
              <a:bodyPr/>
              <a:lstStyle/>
              <a:p>
                <a:r>
                  <a:rPr lang="en-US">
                    <a:noFill/>
                  </a:rPr>
                  <a:t> </a:t>
                </a:r>
              </a:p>
            </p:txBody>
          </p:sp>
        </mc:Fallback>
      </mc:AlternateContent>
      <p:sp>
        <p:nvSpPr>
          <p:cNvPr id="6" name="Rounded Rectangular Callout 5"/>
          <p:cNvSpPr/>
          <p:nvPr/>
        </p:nvSpPr>
        <p:spPr bwMode="auto">
          <a:xfrm>
            <a:off x="5791200" y="1600200"/>
            <a:ext cx="2438400" cy="1371600"/>
          </a:xfrm>
          <a:prstGeom prst="wedgeRoundRectCallout">
            <a:avLst>
              <a:gd name="adj1" fmla="val -60153"/>
              <a:gd name="adj2" fmla="val 17193"/>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If Exponents are the same, add the numbers and keep same exponent.</a:t>
            </a:r>
            <a:endParaRPr kumimoji="0" lang="en-US" sz="1800" b="0" i="0" u="none" strike="noStrike" cap="none" normalizeH="0" baseline="0" dirty="0" smtClean="0">
              <a:ln>
                <a:noFill/>
              </a:ln>
              <a:solidFill>
                <a:schemeClr val="tx1"/>
              </a:solidFill>
              <a:effectLst/>
              <a:latin typeface="+mn-lt"/>
              <a:cs typeface="Arial" charset="0"/>
            </a:endParaRPr>
          </a:p>
        </p:txBody>
      </p:sp>
      <p:sp>
        <p:nvSpPr>
          <p:cNvPr id="7" name="Rounded Rectangular Callout 6"/>
          <p:cNvSpPr/>
          <p:nvPr/>
        </p:nvSpPr>
        <p:spPr bwMode="auto">
          <a:xfrm>
            <a:off x="838200" y="5334000"/>
            <a:ext cx="2438400" cy="1371600"/>
          </a:xfrm>
          <a:prstGeom prst="wedgeRoundRectCallout">
            <a:avLst>
              <a:gd name="adj1" fmla="val 53803"/>
              <a:gd name="adj2" fmla="val -9089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If Exponents are different, change them to match and add.</a:t>
            </a:r>
            <a:endParaRPr kumimoji="0" lang="en-US" sz="1800" b="0" i="0" u="none" strike="noStrike" cap="none" normalizeH="0" baseline="0" dirty="0" smtClean="0">
              <a:ln>
                <a:noFill/>
              </a:ln>
              <a:solidFill>
                <a:schemeClr val="tx1"/>
              </a:solidFill>
              <a:effectLst/>
              <a:latin typeface="+mn-lt"/>
              <a:cs typeface="Arial" charset="0"/>
            </a:endParaRPr>
          </a:p>
        </p:txBody>
      </p:sp>
    </p:spTree>
    <p:extLst>
      <p:ext uri="{BB962C8B-B14F-4D97-AF65-F5344CB8AC3E}">
        <p14:creationId xmlns:p14="http://schemas.microsoft.com/office/powerpoint/2010/main" val="2346650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Multiplying Numbers in Scientific Notation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057400" y="1752600"/>
                <a:ext cx="6172200" cy="1828800"/>
              </a:xfrm>
            </p:spPr>
            <p:txBody>
              <a:bodyPr/>
              <a:lstStyle/>
              <a:p>
                <a:pPr marL="0" indent="0">
                  <a:buNone/>
                </a:pPr>
                <a14:m>
                  <m:oMathPara xmlns:m="http://schemas.openxmlformats.org/officeDocument/2006/math">
                    <m:oMathParaPr>
                      <m:jc m:val="left"/>
                    </m:oMathParaPr>
                    <m:oMath xmlns:m="http://schemas.openxmlformats.org/officeDocument/2006/math">
                      <m:d>
                        <m:dPr>
                          <m:ctrlPr>
                            <a:rPr lang="en-US" i="1"/>
                          </m:ctrlPr>
                        </m:dPr>
                        <m:e>
                          <m:r>
                            <a:rPr lang="en-US" i="1"/>
                            <m:t>3.5×</m:t>
                          </m:r>
                          <m:sSup>
                            <m:sSupPr>
                              <m:ctrlPr>
                                <a:rPr lang="en-US" i="1"/>
                              </m:ctrlPr>
                            </m:sSupPr>
                            <m:e>
                              <m:r>
                                <a:rPr lang="en-US" i="1"/>
                                <m:t>10</m:t>
                              </m:r>
                            </m:e>
                            <m:sup>
                              <m:r>
                                <a:rPr lang="en-US" i="1"/>
                                <m:t>4</m:t>
                              </m:r>
                            </m:sup>
                          </m:sSup>
                        </m:e>
                      </m:d>
                      <m:d>
                        <m:dPr>
                          <m:ctrlPr>
                            <a:rPr lang="en-US" i="1"/>
                          </m:ctrlPr>
                        </m:dPr>
                        <m:e>
                          <m:r>
                            <a:rPr lang="en-US" i="1"/>
                            <m:t>4.6×</m:t>
                          </m:r>
                          <m:sSup>
                            <m:sSupPr>
                              <m:ctrlPr>
                                <a:rPr lang="en-US" i="1"/>
                              </m:ctrlPr>
                            </m:sSupPr>
                            <m:e>
                              <m:r>
                                <a:rPr lang="en-US" i="1"/>
                                <m:t>10</m:t>
                              </m:r>
                            </m:e>
                            <m:sup>
                              <m:r>
                                <a:rPr lang="en-US" i="1"/>
                                <m:t>27</m:t>
                              </m:r>
                            </m:sup>
                          </m:sSup>
                        </m:e>
                      </m:d>
                    </m:oMath>
                  </m:oMathPara>
                </a14:m>
                <a:endParaRPr lang="en-US" dirty="0"/>
              </a:p>
              <a:p>
                <a:pPr marL="400050" lvl="1" indent="0">
                  <a:buNone/>
                </a:pPr>
                <a14:m>
                  <m:oMathPara xmlns:m="http://schemas.openxmlformats.org/officeDocument/2006/math">
                    <m:oMathParaPr>
                      <m:jc m:val="left"/>
                    </m:oMathParaPr>
                    <m:oMath xmlns:m="http://schemas.openxmlformats.org/officeDocument/2006/math">
                      <m:r>
                        <a:rPr lang="en-US" sz="3200" i="1"/>
                        <m:t>=</m:t>
                      </m:r>
                      <m:d>
                        <m:dPr>
                          <m:begChr m:val="["/>
                          <m:endChr m:val="]"/>
                          <m:ctrlPr>
                            <a:rPr lang="en-US" sz="3200" i="1"/>
                          </m:ctrlPr>
                        </m:dPr>
                        <m:e>
                          <m:d>
                            <m:dPr>
                              <m:ctrlPr>
                                <a:rPr lang="en-US" sz="3200" i="1"/>
                              </m:ctrlPr>
                            </m:dPr>
                            <m:e>
                              <m:r>
                                <a:rPr lang="en-US" sz="3200" i="1"/>
                                <m:t>3.5</m:t>
                              </m:r>
                            </m:e>
                          </m:d>
                          <m:r>
                            <a:rPr lang="en-US" sz="3200" i="1"/>
                            <m:t>×</m:t>
                          </m:r>
                          <m:d>
                            <m:dPr>
                              <m:ctrlPr>
                                <a:rPr lang="en-US" sz="3200" i="1"/>
                              </m:ctrlPr>
                            </m:dPr>
                            <m:e>
                              <m:r>
                                <a:rPr lang="en-US" sz="3200" i="1"/>
                                <m:t>4.6</m:t>
                              </m:r>
                            </m:e>
                          </m:d>
                        </m:e>
                      </m:d>
                      <m:r>
                        <a:rPr lang="en-US" sz="3200" i="1"/>
                        <m:t>×</m:t>
                      </m:r>
                      <m:sSup>
                        <m:sSupPr>
                          <m:ctrlPr>
                            <a:rPr lang="en-US" sz="3200" i="1"/>
                          </m:ctrlPr>
                        </m:sSupPr>
                        <m:e>
                          <m:r>
                            <a:rPr lang="en-US" sz="3200" i="1"/>
                            <m:t>10</m:t>
                          </m:r>
                        </m:e>
                        <m:sup>
                          <m:d>
                            <m:dPr>
                              <m:ctrlPr>
                                <a:rPr lang="en-US" sz="3200" i="1"/>
                              </m:ctrlPr>
                            </m:dPr>
                            <m:e>
                              <m:r>
                                <a:rPr lang="en-US" sz="3200" i="1"/>
                                <m:t>4+27</m:t>
                              </m:r>
                            </m:e>
                          </m:d>
                        </m:sup>
                      </m:sSup>
                    </m:oMath>
                  </m:oMathPara>
                </a14:m>
                <a:endParaRPr lang="en-US" sz="3200" dirty="0"/>
              </a:p>
              <a:p>
                <a:pPr marL="400050" lvl="1" indent="0">
                  <a:buNone/>
                </a:pPr>
                <a14:m>
                  <m:oMathPara xmlns:m="http://schemas.openxmlformats.org/officeDocument/2006/math">
                    <m:oMathParaPr>
                      <m:jc m:val="left"/>
                    </m:oMathParaPr>
                    <m:oMath xmlns:m="http://schemas.openxmlformats.org/officeDocument/2006/math">
                      <m:r>
                        <a:rPr lang="en-US" sz="3200" i="1"/>
                        <m:t>=16.1×</m:t>
                      </m:r>
                      <m:sSup>
                        <m:sSupPr>
                          <m:ctrlPr>
                            <a:rPr lang="en-US" sz="3200" i="1"/>
                          </m:ctrlPr>
                        </m:sSupPr>
                        <m:e>
                          <m:r>
                            <a:rPr lang="en-US" sz="3200" i="1"/>
                            <m:t>10</m:t>
                          </m:r>
                        </m:e>
                        <m:sup>
                          <m:r>
                            <a:rPr lang="en-US" sz="3200" i="1"/>
                            <m:t>31</m:t>
                          </m:r>
                        </m:sup>
                      </m:sSup>
                    </m:oMath>
                  </m:oMathPara>
                </a14:m>
                <a:endParaRPr lang="en-US" sz="3200" dirty="0"/>
              </a:p>
              <a:p>
                <a:pPr marL="0" indent="0">
                  <a:buNone/>
                </a:pPr>
                <a:r>
                  <a:rPr lang="en-US" dirty="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057400" y="1752600"/>
                <a:ext cx="6172200" cy="1828800"/>
              </a:xfrm>
              <a:blipFill rotWithShape="1">
                <a:blip r:embed="rId2"/>
                <a:stretch>
                  <a:fillRect/>
                </a:stretch>
              </a:blipFill>
            </p:spPr>
            <p:txBody>
              <a:bodyPr/>
              <a:lstStyle/>
              <a:p>
                <a:r>
                  <a:rPr lang="en-US">
                    <a:noFill/>
                  </a:rPr>
                  <a:t> </a:t>
                </a:r>
              </a:p>
            </p:txBody>
          </p:sp>
        </mc:Fallback>
      </mc:AlternateContent>
      <p:sp>
        <p:nvSpPr>
          <p:cNvPr id="6" name="Rounded Rectangular Callout 5"/>
          <p:cNvSpPr/>
          <p:nvPr/>
        </p:nvSpPr>
        <p:spPr bwMode="auto">
          <a:xfrm>
            <a:off x="6172200" y="3657600"/>
            <a:ext cx="2438400" cy="1371600"/>
          </a:xfrm>
          <a:prstGeom prst="wedgeRoundRectCallout">
            <a:avLst>
              <a:gd name="adj1" fmla="val -22289"/>
              <a:gd name="adj2" fmla="val -116140"/>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And add</a:t>
            </a:r>
            <a:r>
              <a:rPr kumimoji="0" lang="en-US" sz="1800" b="0" i="0" u="none" strike="noStrike" cap="none" normalizeH="0" dirty="0" smtClean="0">
                <a:ln>
                  <a:noFill/>
                </a:ln>
                <a:solidFill>
                  <a:schemeClr val="tx1"/>
                </a:solidFill>
                <a:effectLst/>
                <a:latin typeface="+mn-lt"/>
                <a:cs typeface="Arial" charset="0"/>
              </a:rPr>
              <a:t> the exponents.</a:t>
            </a:r>
            <a:endParaRPr kumimoji="0" lang="en-US" sz="1800" b="0" i="0" u="none" strike="noStrike" cap="none" normalizeH="0" baseline="0" dirty="0" smtClean="0">
              <a:ln>
                <a:noFill/>
              </a:ln>
              <a:solidFill>
                <a:schemeClr val="tx1"/>
              </a:solidFill>
              <a:effectLst/>
              <a:latin typeface="+mn-lt"/>
              <a:cs typeface="Arial" charset="0"/>
            </a:endParaRPr>
          </a:p>
        </p:txBody>
      </p:sp>
      <p:sp>
        <p:nvSpPr>
          <p:cNvPr id="7" name="Rounded Rectangular Callout 6"/>
          <p:cNvSpPr/>
          <p:nvPr/>
        </p:nvSpPr>
        <p:spPr bwMode="auto">
          <a:xfrm>
            <a:off x="76200" y="3581400"/>
            <a:ext cx="2438400" cy="1371600"/>
          </a:xfrm>
          <a:prstGeom prst="wedgeRoundRectCallout">
            <a:avLst>
              <a:gd name="adj1" fmla="val 69459"/>
              <a:gd name="adj2" fmla="val -10254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For multiplication:</a:t>
            </a:r>
          </a:p>
          <a:p>
            <a:pPr marL="0" marR="0" indent="0" algn="l" defTabSz="914400" rtl="0" eaLnBrk="1" fontAlgn="base" latinLnBrk="0" hangingPunct="1">
              <a:lnSpc>
                <a:spcPct val="100000"/>
              </a:lnSpc>
              <a:spcBef>
                <a:spcPct val="0"/>
              </a:spcBef>
              <a:spcAft>
                <a:spcPct val="0"/>
              </a:spcAft>
              <a:buClrTx/>
              <a:buSzTx/>
              <a:buFontTx/>
              <a:buNone/>
              <a:tabLst/>
            </a:pPr>
            <a:r>
              <a:rPr lang="en-US" b="0" dirty="0" smtClean="0">
                <a:solidFill>
                  <a:schemeClr val="tx1"/>
                </a:solidFill>
                <a:cs typeface="Arial" charset="0"/>
              </a:rPr>
              <a:t>Multiply the numbers</a:t>
            </a:r>
            <a:endParaRPr kumimoji="0" lang="en-US" sz="1800" b="0" i="0" u="none" strike="noStrike" cap="none" normalizeH="0" baseline="0" dirty="0" smtClean="0">
              <a:ln>
                <a:noFill/>
              </a:ln>
              <a:solidFill>
                <a:schemeClr val="tx1"/>
              </a:solidFill>
              <a:effectLst/>
              <a:latin typeface="+mn-lt"/>
              <a:cs typeface="Arial" charset="0"/>
            </a:endParaRPr>
          </a:p>
        </p:txBody>
      </p:sp>
    </p:spTree>
    <p:extLst>
      <p:ext uri="{BB962C8B-B14F-4D97-AF65-F5344CB8AC3E}">
        <p14:creationId xmlns:p14="http://schemas.microsoft.com/office/powerpoint/2010/main" val="2163613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Dividing Numbers in Scientific Notation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2057400" y="1752600"/>
                <a:ext cx="6172200" cy="2819400"/>
              </a:xfrm>
            </p:spPr>
            <p:txBody>
              <a:bodyPr/>
              <a:lstStyle/>
              <a:p>
                <a14:m>
                  <m:oMath xmlns:m="http://schemas.openxmlformats.org/officeDocument/2006/math">
                    <m:f>
                      <m:fPr>
                        <m:ctrlPr>
                          <a:rPr lang="en-US" i="1"/>
                        </m:ctrlPr>
                      </m:fPr>
                      <m:num>
                        <m:d>
                          <m:dPr>
                            <m:ctrlPr>
                              <a:rPr lang="en-US" i="1"/>
                            </m:ctrlPr>
                          </m:dPr>
                          <m:e>
                            <m:r>
                              <a:rPr lang="en-US" i="1"/>
                              <m:t>6.4×</m:t>
                            </m:r>
                            <m:sSup>
                              <m:sSupPr>
                                <m:ctrlPr>
                                  <a:rPr lang="en-US" i="1"/>
                                </m:ctrlPr>
                              </m:sSupPr>
                              <m:e>
                                <m:r>
                                  <a:rPr lang="en-US" i="1"/>
                                  <m:t>10</m:t>
                                </m:r>
                              </m:e>
                              <m:sup>
                                <m:r>
                                  <a:rPr lang="en-US" i="1"/>
                                  <m:t>5</m:t>
                                </m:r>
                              </m:sup>
                            </m:sSup>
                          </m:e>
                        </m:d>
                      </m:num>
                      <m:den>
                        <m:d>
                          <m:dPr>
                            <m:ctrlPr>
                              <a:rPr lang="en-US" i="1"/>
                            </m:ctrlPr>
                          </m:dPr>
                          <m:e>
                            <m:r>
                              <a:rPr lang="en-US" i="1"/>
                              <m:t>8.0×</m:t>
                            </m:r>
                            <m:sSup>
                              <m:sSupPr>
                                <m:ctrlPr>
                                  <a:rPr lang="en-US" i="1"/>
                                </m:ctrlPr>
                              </m:sSupPr>
                              <m:e>
                                <m:r>
                                  <a:rPr lang="en-US" i="1"/>
                                  <m:t>10</m:t>
                                </m:r>
                              </m:e>
                              <m:sup>
                                <m:r>
                                  <a:rPr lang="en-US" i="1"/>
                                  <m:t>−6</m:t>
                                </m:r>
                              </m:sup>
                            </m:sSup>
                          </m:e>
                        </m:d>
                      </m:den>
                    </m:f>
                  </m:oMath>
                </a14:m>
                <a:endParaRPr lang="en-US" dirty="0"/>
              </a:p>
              <a:p>
                <a14:m>
                  <m:oMath xmlns:m="http://schemas.openxmlformats.org/officeDocument/2006/math">
                    <m:r>
                      <a:rPr lang="en-US" i="1"/>
                      <m:t>=</m:t>
                    </m:r>
                    <m:f>
                      <m:fPr>
                        <m:ctrlPr>
                          <a:rPr lang="en-US" i="1"/>
                        </m:ctrlPr>
                      </m:fPr>
                      <m:num>
                        <m:r>
                          <a:rPr lang="en-US" i="1"/>
                          <m:t>6.4</m:t>
                        </m:r>
                      </m:num>
                      <m:den>
                        <m:r>
                          <a:rPr lang="en-US" i="1"/>
                          <m:t>8.0</m:t>
                        </m:r>
                      </m:den>
                    </m:f>
                    <m:r>
                      <a:rPr lang="en-US" i="1"/>
                      <m:t>×</m:t>
                    </m:r>
                    <m:sSup>
                      <m:sSupPr>
                        <m:ctrlPr>
                          <a:rPr lang="en-US" i="1"/>
                        </m:ctrlPr>
                      </m:sSupPr>
                      <m:e>
                        <m:r>
                          <a:rPr lang="en-US" i="1"/>
                          <m:t>10</m:t>
                        </m:r>
                      </m:e>
                      <m:sup>
                        <m:d>
                          <m:dPr>
                            <m:ctrlPr>
                              <a:rPr lang="en-US" i="1"/>
                            </m:ctrlPr>
                          </m:dPr>
                          <m:e>
                            <m:r>
                              <a:rPr lang="en-US" i="1"/>
                              <m:t>5−</m:t>
                            </m:r>
                            <m:d>
                              <m:dPr>
                                <m:ctrlPr>
                                  <a:rPr lang="en-US" i="1"/>
                                </m:ctrlPr>
                              </m:dPr>
                              <m:e>
                                <m:r>
                                  <a:rPr lang="en-US" i="1"/>
                                  <m:t>−6</m:t>
                                </m:r>
                              </m:e>
                            </m:d>
                          </m:e>
                        </m:d>
                      </m:sup>
                    </m:sSup>
                  </m:oMath>
                </a14:m>
                <a:endParaRPr lang="en-US" dirty="0"/>
              </a:p>
              <a:p>
                <a14:m>
                  <m:oMath xmlns:m="http://schemas.openxmlformats.org/officeDocument/2006/math">
                    <m:r>
                      <a:rPr lang="en-US" i="1"/>
                      <m:t>=0.8×</m:t>
                    </m:r>
                    <m:sSup>
                      <m:sSupPr>
                        <m:ctrlPr>
                          <a:rPr lang="en-US" i="1"/>
                        </m:ctrlPr>
                      </m:sSupPr>
                      <m:e>
                        <m:r>
                          <a:rPr lang="en-US" i="1"/>
                          <m:t>10</m:t>
                        </m:r>
                      </m:e>
                      <m:sup>
                        <m:r>
                          <a:rPr lang="en-US" i="1"/>
                          <m:t>11</m:t>
                        </m:r>
                      </m:sup>
                    </m:sSup>
                    <m:r>
                      <a:rPr lang="en-US" i="1"/>
                      <m:t> </m:t>
                    </m:r>
                    <m:r>
                      <a:rPr lang="en-US" i="1"/>
                      <m:t>𝑜𝑟</m:t>
                    </m:r>
                    <m:r>
                      <a:rPr lang="en-US" i="1"/>
                      <m:t> 8×</m:t>
                    </m:r>
                    <m:sSup>
                      <m:sSupPr>
                        <m:ctrlPr>
                          <a:rPr lang="en-US" i="1"/>
                        </m:ctrlPr>
                      </m:sSupPr>
                      <m:e>
                        <m:r>
                          <a:rPr lang="en-US" i="1"/>
                          <m:t>10</m:t>
                        </m:r>
                      </m:e>
                      <m:sup>
                        <m:r>
                          <a:rPr lang="en-US" i="1"/>
                          <m:t>10</m:t>
                        </m:r>
                      </m:sup>
                    </m:sSup>
                  </m:oMath>
                </a14:m>
                <a:endParaRPr lang="en-US" dirty="0"/>
              </a:p>
              <a:p>
                <a:pPr marL="0" indent="0">
                  <a:buNone/>
                </a:pPr>
                <a:r>
                  <a:rPr lang="en-US" dirty="0"/>
                  <a:t> </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2057400" y="1752600"/>
                <a:ext cx="6172200" cy="2819400"/>
              </a:xfrm>
              <a:blipFill rotWithShape="1">
                <a:blip r:embed="rId2"/>
                <a:stretch>
                  <a:fillRect/>
                </a:stretch>
              </a:blipFill>
            </p:spPr>
            <p:txBody>
              <a:bodyPr/>
              <a:lstStyle/>
              <a:p>
                <a:r>
                  <a:rPr lang="en-US">
                    <a:noFill/>
                  </a:rPr>
                  <a:t> </a:t>
                </a:r>
              </a:p>
            </p:txBody>
          </p:sp>
        </mc:Fallback>
      </mc:AlternateContent>
      <p:sp>
        <p:nvSpPr>
          <p:cNvPr id="6" name="Rounded Rectangular Callout 5"/>
          <p:cNvSpPr/>
          <p:nvPr/>
        </p:nvSpPr>
        <p:spPr bwMode="auto">
          <a:xfrm>
            <a:off x="6019800" y="2133600"/>
            <a:ext cx="2438400" cy="838200"/>
          </a:xfrm>
          <a:prstGeom prst="wedgeRoundRectCallout">
            <a:avLst>
              <a:gd name="adj1" fmla="val -69619"/>
              <a:gd name="adj2" fmla="val 64384"/>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And subtract</a:t>
            </a:r>
            <a:r>
              <a:rPr kumimoji="0" lang="en-US" sz="1800" b="0" i="0" u="none" strike="noStrike" cap="none" normalizeH="0" dirty="0" smtClean="0">
                <a:ln>
                  <a:noFill/>
                </a:ln>
                <a:solidFill>
                  <a:schemeClr val="tx1"/>
                </a:solidFill>
                <a:effectLst/>
                <a:latin typeface="+mn-lt"/>
                <a:cs typeface="Arial" charset="0"/>
              </a:rPr>
              <a:t> the exponents.</a:t>
            </a:r>
            <a:endParaRPr kumimoji="0" lang="en-US" sz="1800" b="0" i="0" u="none" strike="noStrike" cap="none" normalizeH="0" baseline="0" dirty="0" smtClean="0">
              <a:ln>
                <a:noFill/>
              </a:ln>
              <a:solidFill>
                <a:schemeClr val="tx1"/>
              </a:solidFill>
              <a:effectLst/>
              <a:latin typeface="+mn-lt"/>
              <a:cs typeface="Arial" charset="0"/>
            </a:endParaRPr>
          </a:p>
        </p:txBody>
      </p:sp>
      <p:sp>
        <p:nvSpPr>
          <p:cNvPr id="7" name="Rounded Rectangular Callout 6"/>
          <p:cNvSpPr/>
          <p:nvPr/>
        </p:nvSpPr>
        <p:spPr bwMode="auto">
          <a:xfrm>
            <a:off x="76200" y="5041777"/>
            <a:ext cx="2438400" cy="1371600"/>
          </a:xfrm>
          <a:prstGeom prst="wedgeRoundRectCallout">
            <a:avLst>
              <a:gd name="adj1" fmla="val 61813"/>
              <a:gd name="adj2" fmla="val -163389"/>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For division:</a:t>
            </a:r>
          </a:p>
          <a:p>
            <a:pPr marL="0" marR="0" indent="0" algn="l" defTabSz="914400" rtl="0" eaLnBrk="1" fontAlgn="base" latinLnBrk="0" hangingPunct="1">
              <a:lnSpc>
                <a:spcPct val="100000"/>
              </a:lnSpc>
              <a:spcBef>
                <a:spcPct val="0"/>
              </a:spcBef>
              <a:spcAft>
                <a:spcPct val="0"/>
              </a:spcAft>
              <a:buClrTx/>
              <a:buSzTx/>
              <a:buFontTx/>
              <a:buNone/>
              <a:tabLst/>
            </a:pPr>
            <a:r>
              <a:rPr lang="en-US" b="0" dirty="0" smtClean="0">
                <a:solidFill>
                  <a:schemeClr val="tx1"/>
                </a:solidFill>
                <a:cs typeface="Arial" charset="0"/>
              </a:rPr>
              <a:t>Divide the numbers</a:t>
            </a:r>
            <a:endParaRPr kumimoji="0" lang="en-US" sz="1800" b="0" i="0" u="none" strike="noStrike" cap="none" normalizeH="0" baseline="0" dirty="0" smtClean="0">
              <a:ln>
                <a:noFill/>
              </a:ln>
              <a:solidFill>
                <a:schemeClr val="tx1"/>
              </a:solidFill>
              <a:effectLst/>
              <a:latin typeface="+mn-lt"/>
              <a:cs typeface="Arial" charset="0"/>
            </a:endParaRPr>
          </a:p>
        </p:txBody>
      </p:sp>
      <p:sp>
        <p:nvSpPr>
          <p:cNvPr id="8" name="Rounded Rectangular Callout 7"/>
          <p:cNvSpPr/>
          <p:nvPr/>
        </p:nvSpPr>
        <p:spPr bwMode="auto">
          <a:xfrm>
            <a:off x="5867400" y="5041776"/>
            <a:ext cx="2438400" cy="1587623"/>
          </a:xfrm>
          <a:prstGeom prst="wedgeRoundRectCallout">
            <a:avLst>
              <a:gd name="adj1" fmla="val -122775"/>
              <a:gd name="adj2" fmla="val -96749"/>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The number may need to be adjusted</a:t>
            </a:r>
            <a:r>
              <a:rPr kumimoji="0" lang="en-US" sz="1800" b="0" i="0" u="none" strike="noStrike" cap="none" normalizeH="0" dirty="0" smtClean="0">
                <a:ln>
                  <a:noFill/>
                </a:ln>
                <a:solidFill>
                  <a:schemeClr val="tx1"/>
                </a:solidFill>
                <a:effectLst/>
                <a:latin typeface="+mn-lt"/>
                <a:cs typeface="Arial" charset="0"/>
              </a:rPr>
              <a:t> so it </a:t>
            </a:r>
            <a:r>
              <a:rPr lang="en-US" b="0" dirty="0" smtClean="0">
                <a:solidFill>
                  <a:schemeClr val="tx1"/>
                </a:solidFill>
                <a:cs typeface="Arial" charset="0"/>
              </a:rPr>
              <a:t>is correctly written in scientific notation</a:t>
            </a:r>
            <a:endParaRPr kumimoji="0" lang="en-US" sz="1800" b="0" i="0" u="none" strike="noStrike" cap="none" normalizeH="0" baseline="0" dirty="0" smtClean="0">
              <a:ln>
                <a:noFill/>
              </a:ln>
              <a:solidFill>
                <a:schemeClr val="tx1"/>
              </a:solidFill>
              <a:effectLst/>
              <a:latin typeface="+mn-lt"/>
              <a:cs typeface="Arial" charset="0"/>
            </a:endParaRPr>
          </a:p>
        </p:txBody>
      </p:sp>
    </p:spTree>
    <p:extLst>
      <p:ext uri="{BB962C8B-B14F-4D97-AF65-F5344CB8AC3E}">
        <p14:creationId xmlns:p14="http://schemas.microsoft.com/office/powerpoint/2010/main" val="2657026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Logs</a:t>
            </a:r>
          </a:p>
        </p:txBody>
      </p:sp>
      <p:sp>
        <p:nvSpPr>
          <p:cNvPr id="16387" name="Content Placeholder 2"/>
          <p:cNvSpPr>
            <a:spLocks noGrp="1"/>
          </p:cNvSpPr>
          <p:nvPr>
            <p:ph idx="1"/>
          </p:nvPr>
        </p:nvSpPr>
        <p:spPr/>
        <p:txBody>
          <a:bodyPr/>
          <a:lstStyle/>
          <a:p>
            <a:r>
              <a:rPr lang="en-US" smtClean="0"/>
              <a:t>The log of a number is defined as what  you would need to raise 10 to to get the number back.</a:t>
            </a:r>
          </a:p>
          <a:p>
            <a:endParaRPr lang="en-US" smtClean="0"/>
          </a:p>
          <a:p>
            <a:r>
              <a:rPr lang="en-US" smtClean="0"/>
              <a:t>For example </a:t>
            </a:r>
          </a:p>
          <a:p>
            <a:pPr lvl="1"/>
            <a:r>
              <a:rPr lang="en-US" smtClean="0"/>
              <a:t>Log 10000000 = 7 </a:t>
            </a:r>
          </a:p>
          <a:p>
            <a:pPr lvl="1"/>
            <a:r>
              <a:rPr lang="en-US" smtClean="0"/>
              <a:t>That means that if you take 10</a:t>
            </a:r>
            <a:r>
              <a:rPr lang="en-US" baseline="30000" smtClean="0"/>
              <a:t>7</a:t>
            </a:r>
            <a:r>
              <a:rPr lang="en-US" smtClean="0"/>
              <a:t> you get the number back!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Logs</a:t>
            </a:r>
          </a:p>
        </p:txBody>
      </p:sp>
      <p:sp>
        <p:nvSpPr>
          <p:cNvPr id="17411" name="Content Placeholder 2"/>
          <p:cNvSpPr>
            <a:spLocks noGrp="1"/>
          </p:cNvSpPr>
          <p:nvPr>
            <p:ph idx="1"/>
          </p:nvPr>
        </p:nvSpPr>
        <p:spPr/>
        <p:txBody>
          <a:bodyPr/>
          <a:lstStyle/>
          <a:p>
            <a:r>
              <a:rPr lang="en-US" smtClean="0"/>
              <a:t>To get logs on your calculator</a:t>
            </a:r>
          </a:p>
          <a:p>
            <a:endParaRPr lang="en-US" smtClean="0"/>
          </a:p>
          <a:p>
            <a:r>
              <a:rPr lang="en-US" smtClean="0"/>
              <a:t>Log 423.53 = 2.6269</a:t>
            </a:r>
          </a:p>
          <a:p>
            <a:pPr lvl="1">
              <a:buFontTx/>
              <a:buNone/>
            </a:pPr>
            <a:r>
              <a:rPr lang="en-US" smtClean="0"/>
              <a:t>	two methods depending on your calculator</a:t>
            </a:r>
          </a:p>
          <a:p>
            <a:pPr lvl="1"/>
            <a:r>
              <a:rPr lang="en-US" smtClean="0"/>
              <a:t>	type 423.53 and hit the log key</a:t>
            </a:r>
          </a:p>
          <a:p>
            <a:pPr lvl="1"/>
            <a:r>
              <a:rPr lang="en-US" smtClean="0"/>
              <a:t>	hit the log key, type 4.23, and enter or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Safety Rules</a:t>
            </a:r>
          </a:p>
        </p:txBody>
      </p:sp>
      <p:sp>
        <p:nvSpPr>
          <p:cNvPr id="3075" name="Rectangle 3"/>
          <p:cNvSpPr>
            <a:spLocks noGrp="1" noChangeArrowheads="1"/>
          </p:cNvSpPr>
          <p:nvPr>
            <p:ph type="body" idx="1"/>
          </p:nvPr>
        </p:nvSpPr>
        <p:spPr/>
        <p:txBody>
          <a:bodyPr/>
          <a:lstStyle/>
          <a:p>
            <a:pPr marL="609600" indent="-609600" eaLnBrk="1" hangingPunct="1">
              <a:lnSpc>
                <a:spcPct val="90000"/>
              </a:lnSpc>
            </a:pPr>
            <a:r>
              <a:rPr lang="en-US" sz="2400" b="1" smtClean="0"/>
              <a:t>Do not engage in horseplay in the lab at any time.  It will not be tolerated for any reason.</a:t>
            </a:r>
          </a:p>
          <a:p>
            <a:pPr marL="609600" indent="-609600" eaLnBrk="1" hangingPunct="1">
              <a:lnSpc>
                <a:spcPct val="90000"/>
              </a:lnSpc>
            </a:pPr>
            <a:r>
              <a:rPr lang="en-US" sz="2400" b="1" smtClean="0"/>
              <a:t>Do not perform any lab work without your instructor present.  This includes working on experiments, using lab glassware, and/or using reagents and lab chemicals.  You may work on lab reports, graphing, or study in the lab without the instructor’s presence.</a:t>
            </a:r>
          </a:p>
          <a:p>
            <a:pPr marL="609600" indent="-609600" eaLnBrk="1" hangingPunct="1">
              <a:lnSpc>
                <a:spcPct val="90000"/>
              </a:lnSpc>
            </a:pPr>
            <a:r>
              <a:rPr lang="en-US" sz="2400" b="1" smtClean="0"/>
              <a:t>In order to make up an experiment you must first obtain the approval of your instructor.  You must then obtain the permission of the instructor in whose lab you wish to work.  Finally, you must inform the stockroom technicians.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8229600" cy="838200"/>
          </a:xfrm>
        </p:spPr>
        <p:txBody>
          <a:bodyPr/>
          <a:lstStyle/>
          <a:p>
            <a:r>
              <a:rPr lang="en-US" smtClean="0"/>
              <a:t>logs</a:t>
            </a:r>
          </a:p>
        </p:txBody>
      </p:sp>
      <p:sp>
        <p:nvSpPr>
          <p:cNvPr id="18435" name="Content Placeholder 2"/>
          <p:cNvSpPr>
            <a:spLocks noGrp="1"/>
          </p:cNvSpPr>
          <p:nvPr>
            <p:ph idx="1"/>
          </p:nvPr>
        </p:nvSpPr>
        <p:spPr>
          <a:xfrm>
            <a:off x="457200" y="914400"/>
            <a:ext cx="8229600" cy="5211763"/>
          </a:xfrm>
        </p:spPr>
        <p:txBody>
          <a:bodyPr/>
          <a:lstStyle/>
          <a:p>
            <a:r>
              <a:rPr lang="en-US" dirty="0" smtClean="0"/>
              <a:t>To get </a:t>
            </a:r>
            <a:r>
              <a:rPr lang="en-US" dirty="0" err="1" smtClean="0"/>
              <a:t>antilogs</a:t>
            </a:r>
            <a:r>
              <a:rPr lang="en-US" dirty="0" smtClean="0"/>
              <a:t> on your calculator</a:t>
            </a:r>
          </a:p>
          <a:p>
            <a:endParaRPr lang="en-US" dirty="0" smtClean="0"/>
          </a:p>
          <a:p>
            <a:r>
              <a:rPr lang="en-US" dirty="0" smtClean="0"/>
              <a:t>Antilog </a:t>
            </a:r>
            <a:r>
              <a:rPr lang="en-US" dirty="0" smtClean="0"/>
              <a:t>2.6269 </a:t>
            </a:r>
            <a:r>
              <a:rPr lang="en-US" dirty="0" smtClean="0"/>
              <a:t>= </a:t>
            </a:r>
            <a:r>
              <a:rPr lang="en-US" dirty="0" smtClean="0"/>
              <a:t>10</a:t>
            </a:r>
            <a:r>
              <a:rPr lang="en-US" baseline="30000" dirty="0" smtClean="0"/>
              <a:t>2.6269</a:t>
            </a:r>
            <a:r>
              <a:rPr lang="en-US" dirty="0" smtClean="0"/>
              <a:t> </a:t>
            </a:r>
            <a:r>
              <a:rPr lang="en-US" dirty="0" smtClean="0"/>
              <a:t>= 423.53</a:t>
            </a:r>
          </a:p>
          <a:p>
            <a:endParaRPr lang="en-US" dirty="0" smtClean="0"/>
          </a:p>
          <a:p>
            <a:r>
              <a:rPr lang="en-US" dirty="0" smtClean="0"/>
              <a:t>To get this on your calculator try one of the following--</a:t>
            </a:r>
          </a:p>
          <a:p>
            <a:pPr lvl="1"/>
            <a:r>
              <a:rPr lang="en-US" dirty="0" smtClean="0"/>
              <a:t>Type </a:t>
            </a:r>
            <a:r>
              <a:rPr lang="en-US" dirty="0" smtClean="0"/>
              <a:t>2.6269</a:t>
            </a:r>
            <a:r>
              <a:rPr lang="en-US" dirty="0" smtClean="0"/>
              <a:t>, 2</a:t>
            </a:r>
            <a:r>
              <a:rPr lang="en-US" baseline="30000" dirty="0" smtClean="0"/>
              <a:t>nd</a:t>
            </a:r>
            <a:r>
              <a:rPr lang="en-US" dirty="0" smtClean="0"/>
              <a:t> or </a:t>
            </a:r>
            <a:r>
              <a:rPr lang="en-US" dirty="0" err="1" smtClean="0"/>
              <a:t>inv</a:t>
            </a:r>
            <a:r>
              <a:rPr lang="en-US" dirty="0" smtClean="0"/>
              <a:t> key, followed by log(10</a:t>
            </a:r>
            <a:r>
              <a:rPr lang="en-US" baseline="30000" dirty="0" smtClean="0"/>
              <a:t>x</a:t>
            </a:r>
            <a:r>
              <a:rPr lang="en-US" dirty="0" smtClean="0"/>
              <a:t>) key </a:t>
            </a:r>
          </a:p>
          <a:p>
            <a:pPr lvl="1"/>
            <a:r>
              <a:rPr lang="en-US" dirty="0" smtClean="0"/>
              <a:t>Press 2</a:t>
            </a:r>
            <a:r>
              <a:rPr lang="en-US" baseline="30000" dirty="0" smtClean="0"/>
              <a:t>nd</a:t>
            </a:r>
            <a:r>
              <a:rPr lang="en-US" dirty="0" smtClean="0"/>
              <a:t> or </a:t>
            </a:r>
            <a:r>
              <a:rPr lang="en-US" dirty="0" err="1" smtClean="0"/>
              <a:t>inv</a:t>
            </a:r>
            <a:r>
              <a:rPr lang="en-US" dirty="0" smtClean="0"/>
              <a:t> key, followed by log(10</a:t>
            </a:r>
            <a:r>
              <a:rPr lang="en-US" baseline="30000" dirty="0" smtClean="0"/>
              <a:t>x</a:t>
            </a:r>
            <a:r>
              <a:rPr lang="en-US" dirty="0" smtClean="0"/>
              <a:t>) key and </a:t>
            </a:r>
            <a:r>
              <a:rPr lang="en-US" dirty="0" smtClean="0"/>
              <a:t>2.6269</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Precision and Accuracy</a:t>
            </a:r>
          </a:p>
        </p:txBody>
      </p:sp>
      <p:sp>
        <p:nvSpPr>
          <p:cNvPr id="19459" name="Rectangle 3"/>
          <p:cNvSpPr>
            <a:spLocks noGrp="1" noChangeArrowheads="1"/>
          </p:cNvSpPr>
          <p:nvPr>
            <p:ph type="body" idx="1"/>
          </p:nvPr>
        </p:nvSpPr>
        <p:spPr/>
        <p:txBody>
          <a:bodyPr/>
          <a:lstStyle/>
          <a:p>
            <a:pPr eaLnBrk="1" hangingPunct="1"/>
            <a:r>
              <a:rPr lang="en-US" smtClean="0"/>
              <a:t>Accuracy -- Refers to how close to the true value a given measurement is.</a:t>
            </a:r>
          </a:p>
          <a:p>
            <a:pPr eaLnBrk="1" hangingPunct="1"/>
            <a:endParaRPr lang="en-US" smtClean="0"/>
          </a:p>
          <a:p>
            <a:pPr eaLnBrk="1" hangingPunct="1"/>
            <a:r>
              <a:rPr lang="en-US" smtClean="0"/>
              <a:t>Precision -- Refers to how well a number of independent measurements agree with one another.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01_14-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92225"/>
            <a:ext cx="9134475" cy="427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Significant Figures</a:t>
            </a:r>
          </a:p>
        </p:txBody>
      </p:sp>
      <p:sp>
        <p:nvSpPr>
          <p:cNvPr id="21507" name="Rectangle 3"/>
          <p:cNvSpPr>
            <a:spLocks noGrp="1" noChangeArrowheads="1"/>
          </p:cNvSpPr>
          <p:nvPr>
            <p:ph type="body" idx="1"/>
          </p:nvPr>
        </p:nvSpPr>
        <p:spPr>
          <a:xfrm>
            <a:off x="685800" y="1981200"/>
            <a:ext cx="7772400" cy="1600200"/>
          </a:xfrm>
        </p:spPr>
        <p:txBody>
          <a:bodyPr/>
          <a:lstStyle/>
          <a:p>
            <a:r>
              <a:rPr lang="en-US" smtClean="0"/>
              <a:t>The number of digits that are known accurately plus the doubtful digit for a measurement.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lstStyle/>
          <a:p>
            <a:endParaRPr lang="en-US" smtClean="0"/>
          </a:p>
        </p:txBody>
      </p:sp>
      <p:pic>
        <p:nvPicPr>
          <p:cNvPr id="22531" name="Picture 4" descr="FG02_00-07u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2362200"/>
            <a:ext cx="7772400" cy="335121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Significant Figures</a:t>
            </a:r>
          </a:p>
        </p:txBody>
      </p:sp>
      <p:sp>
        <p:nvSpPr>
          <p:cNvPr id="23555" name="Rectangle 3"/>
          <p:cNvSpPr>
            <a:spLocks noGrp="1" noChangeArrowheads="1"/>
          </p:cNvSpPr>
          <p:nvPr>
            <p:ph type="body" idx="1"/>
          </p:nvPr>
        </p:nvSpPr>
        <p:spPr/>
        <p:txBody>
          <a:bodyPr/>
          <a:lstStyle/>
          <a:p>
            <a:pPr marL="609600" indent="-609600">
              <a:lnSpc>
                <a:spcPct val="90000"/>
              </a:lnSpc>
            </a:pPr>
            <a:r>
              <a:rPr lang="en-US" sz="2400" smtClean="0"/>
              <a:t>All non-zero digits are significant.</a:t>
            </a:r>
          </a:p>
          <a:p>
            <a:pPr marL="609600" indent="-609600">
              <a:lnSpc>
                <a:spcPct val="90000"/>
              </a:lnSpc>
            </a:pPr>
            <a:r>
              <a:rPr lang="en-US" sz="2400" smtClean="0"/>
              <a:t>All zeros between nonzero digits (or significant zeros) are significant.</a:t>
            </a:r>
          </a:p>
          <a:p>
            <a:pPr marL="609600" indent="-609600">
              <a:lnSpc>
                <a:spcPct val="90000"/>
              </a:lnSpc>
            </a:pPr>
            <a:r>
              <a:rPr lang="en-US" sz="2400" smtClean="0"/>
              <a:t>Zeros used as placeholders are not significant.</a:t>
            </a:r>
          </a:p>
          <a:p>
            <a:pPr marL="990600" lvl="1" indent="-533400">
              <a:lnSpc>
                <a:spcPct val="90000"/>
              </a:lnSpc>
            </a:pPr>
            <a:r>
              <a:rPr lang="en-US" sz="2000" smtClean="0"/>
              <a:t>all zeros to left of 1st non-zero digit are not significant.  (For example 0.0068 -- two sig figs the zeros are placeholders.)</a:t>
            </a:r>
          </a:p>
          <a:p>
            <a:pPr marL="990600" lvl="1" indent="-533400">
              <a:lnSpc>
                <a:spcPct val="90000"/>
              </a:lnSpc>
            </a:pPr>
            <a:r>
              <a:rPr lang="en-US" sz="2000" smtClean="0"/>
              <a:t>for numbers greater than 1, zeros to the right of last digit are ambiguous if no zeros after decimal point.  Assume not significant for this class.</a:t>
            </a:r>
          </a:p>
          <a:p>
            <a:pPr marL="609600" indent="-609600">
              <a:lnSpc>
                <a:spcPct val="90000"/>
              </a:lnSpc>
            </a:pPr>
            <a:r>
              <a:rPr lang="en-US" sz="2400" smtClean="0"/>
              <a:t> Zeros after last digit are significant for numbers &lt;1 or if they occur after decimal point for number &gt;1.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Exact Numbers</a:t>
            </a:r>
          </a:p>
        </p:txBody>
      </p:sp>
      <p:sp>
        <p:nvSpPr>
          <p:cNvPr id="24579" name="Rectangle 3"/>
          <p:cNvSpPr>
            <a:spLocks noGrp="1" noChangeArrowheads="1"/>
          </p:cNvSpPr>
          <p:nvPr>
            <p:ph type="body" idx="1"/>
          </p:nvPr>
        </p:nvSpPr>
        <p:spPr>
          <a:xfrm>
            <a:off x="685800" y="1981200"/>
            <a:ext cx="7772400" cy="2590800"/>
          </a:xfrm>
        </p:spPr>
        <p:txBody>
          <a:bodyPr/>
          <a:lstStyle/>
          <a:p>
            <a:r>
              <a:rPr lang="en-US" smtClean="0"/>
              <a:t>Exact numbers have an unlimited number of significant figures.</a:t>
            </a:r>
          </a:p>
          <a:p>
            <a:endParaRPr lang="en-US" smtClean="0"/>
          </a:p>
          <a:p>
            <a:r>
              <a:rPr lang="en-US" smtClean="0"/>
              <a:t>1 dozen = 12 = 12.00 = 12.00000000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382000" cy="1143000"/>
          </a:xfrm>
        </p:spPr>
        <p:txBody>
          <a:bodyPr/>
          <a:lstStyle/>
          <a:p>
            <a:pPr eaLnBrk="1" hangingPunct="1"/>
            <a:r>
              <a:rPr lang="en-US" sz="4000" smtClean="0"/>
              <a:t>Calculations with Significant Figures</a:t>
            </a:r>
          </a:p>
        </p:txBody>
      </p:sp>
      <p:sp>
        <p:nvSpPr>
          <p:cNvPr id="43011" name="Rectangle 3"/>
          <p:cNvSpPr>
            <a:spLocks noGrp="1" noChangeArrowheads="1"/>
          </p:cNvSpPr>
          <p:nvPr>
            <p:ph type="body" idx="1"/>
          </p:nvPr>
        </p:nvSpPr>
        <p:spPr/>
        <p:txBody>
          <a:bodyPr/>
          <a:lstStyle/>
          <a:p>
            <a:pPr eaLnBrk="1" hangingPunct="1">
              <a:defRPr/>
            </a:pPr>
            <a:endParaRPr lang="en-US" sz="2800" smtClean="0"/>
          </a:p>
          <a:p>
            <a:pPr eaLnBrk="1" hangingPunct="1">
              <a:defRPr/>
            </a:pPr>
            <a:r>
              <a:rPr lang="en-US" sz="2800" smtClean="0"/>
              <a:t>In addition and subtraction, the last digit retained in the sum or difference is determined by the position of the first doubtful digit.</a:t>
            </a:r>
          </a:p>
          <a:p>
            <a:pPr eaLnBrk="1" hangingPunct="1">
              <a:defRPr/>
            </a:pPr>
            <a:r>
              <a:rPr lang="en-US" sz="2800" smtClean="0"/>
              <a:t>	For example 		37.24		1002.46</a:t>
            </a:r>
          </a:p>
          <a:p>
            <a:pPr eaLnBrk="1" hangingPunct="1">
              <a:defRPr/>
            </a:pPr>
            <a:r>
              <a:rPr lang="en-US" sz="2800" smtClean="0"/>
              <a:t>				   +	10.3		+    6.3</a:t>
            </a:r>
          </a:p>
          <a:p>
            <a:pPr eaLnBrk="1" hangingPunct="1">
              <a:defRPr/>
            </a:pPr>
            <a:r>
              <a:rPr lang="en-US" sz="2800" smtClean="0"/>
              <a:t>				-------------	    ---------------</a:t>
            </a:r>
          </a:p>
          <a:p>
            <a:pPr eaLnBrk="1" hangingPunct="1">
              <a:defRPr/>
            </a:pPr>
            <a:r>
              <a:rPr lang="en-US" sz="2800" smtClean="0"/>
              <a:t>					47.5</a:t>
            </a:r>
            <a:r>
              <a:rPr lang="en-US" sz="2800" smtClean="0">
                <a:effectLst>
                  <a:outerShdw blurRad="38100" dist="38100" dir="2700000" algn="tl">
                    <a:srgbClr val="C0C0C0"/>
                  </a:outerShdw>
                </a:effectLst>
              </a:rPr>
              <a:t>4</a:t>
            </a:r>
            <a:r>
              <a:rPr lang="en-US" sz="2800" smtClean="0"/>
              <a:t>		1008.76</a:t>
            </a:r>
          </a:p>
          <a:p>
            <a:pPr eaLnBrk="1" hangingPunct="1">
              <a:defRPr/>
            </a:pPr>
            <a:r>
              <a:rPr lang="en-US" sz="2800" smtClean="0"/>
              <a:t>Rounds to                           </a:t>
            </a:r>
            <a:r>
              <a:rPr lang="en-US" sz="2800" smtClean="0">
                <a:solidFill>
                  <a:schemeClr val="accent2"/>
                </a:solidFill>
              </a:rPr>
              <a:t>47.5            1008.8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FG02_04-03un"/>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609600" y="2286000"/>
            <a:ext cx="7772400" cy="196215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FG02_04-04un"/>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1676400" y="1447800"/>
            <a:ext cx="5376863" cy="4114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Safety Rules</a:t>
            </a:r>
          </a:p>
        </p:txBody>
      </p:sp>
      <p:sp>
        <p:nvSpPr>
          <p:cNvPr id="4099" name="Rectangle 3"/>
          <p:cNvSpPr>
            <a:spLocks noGrp="1" noChangeArrowheads="1"/>
          </p:cNvSpPr>
          <p:nvPr>
            <p:ph type="body" idx="1"/>
          </p:nvPr>
        </p:nvSpPr>
        <p:spPr/>
        <p:txBody>
          <a:bodyPr/>
          <a:lstStyle/>
          <a:p>
            <a:pPr marL="609600" indent="-609600" eaLnBrk="1" hangingPunct="1">
              <a:lnSpc>
                <a:spcPct val="90000"/>
              </a:lnSpc>
            </a:pPr>
            <a:r>
              <a:rPr lang="en-US" sz="2800" b="1" smtClean="0"/>
              <a:t>You must wear approved eye protection at all times when anyone is doing lab work.  You must wear closed toe shoes (not sandals) to protect your feet against broken glass and spilled reagents.  We recommend that you wear a lab apron or old clothing.</a:t>
            </a:r>
          </a:p>
          <a:p>
            <a:pPr marL="609600" indent="-609600" eaLnBrk="1" hangingPunct="1">
              <a:lnSpc>
                <a:spcPct val="90000"/>
              </a:lnSpc>
            </a:pPr>
            <a:r>
              <a:rPr lang="en-US" sz="2800" b="1" smtClean="0"/>
              <a:t>In case of injury, fire, or other mishap, inform the instructor at once.  If the instructor is not in the immediate area inform the chemistry technician in the stockroom.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FG02_04-05un"/>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81000" y="2514600"/>
            <a:ext cx="7772400" cy="2259013"/>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FG02_04-06un"/>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609600" y="1752600"/>
            <a:ext cx="7772400" cy="3216275"/>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382000" cy="1143000"/>
          </a:xfrm>
        </p:spPr>
        <p:txBody>
          <a:bodyPr/>
          <a:lstStyle/>
          <a:p>
            <a:pPr eaLnBrk="1" hangingPunct="1"/>
            <a:r>
              <a:rPr lang="en-US" sz="4000" smtClean="0"/>
              <a:t>Calculations with Significant Figures</a:t>
            </a:r>
          </a:p>
        </p:txBody>
      </p:sp>
      <p:sp>
        <p:nvSpPr>
          <p:cNvPr id="30723" name="Rectangle 3"/>
          <p:cNvSpPr>
            <a:spLocks noGrp="1" noChangeArrowheads="1"/>
          </p:cNvSpPr>
          <p:nvPr>
            <p:ph type="body" idx="1"/>
          </p:nvPr>
        </p:nvSpPr>
        <p:spPr/>
        <p:txBody>
          <a:bodyPr/>
          <a:lstStyle/>
          <a:p>
            <a:pPr eaLnBrk="1" hangingPunct="1"/>
            <a:endParaRPr lang="en-US" smtClean="0"/>
          </a:p>
          <a:p>
            <a:pPr eaLnBrk="1" hangingPunct="1"/>
            <a:r>
              <a:rPr lang="en-US" smtClean="0"/>
              <a:t>In multiplication and division, an answer has no more sig figs than the measurement with the least number of sig figs.</a:t>
            </a:r>
          </a:p>
          <a:p>
            <a:pPr eaLnBrk="1" hangingPunct="1"/>
            <a:r>
              <a:rPr lang="en-US" smtClean="0"/>
              <a:t>For example 3.427 x 0.00692 = 0.02371484 = 0.0237</a:t>
            </a:r>
          </a:p>
        </p:txBody>
      </p:sp>
      <p:sp>
        <p:nvSpPr>
          <p:cNvPr id="30724" name="Line 4"/>
          <p:cNvSpPr>
            <a:spLocks noChangeShapeType="1"/>
          </p:cNvSpPr>
          <p:nvPr/>
        </p:nvSpPr>
        <p:spPr bwMode="auto">
          <a:xfrm>
            <a:off x="2209800" y="5029200"/>
            <a:ext cx="838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1143000"/>
          </a:xfrm>
        </p:spPr>
        <p:txBody>
          <a:bodyPr/>
          <a:lstStyle/>
          <a:p>
            <a:r>
              <a:rPr lang="en-US" smtClean="0"/>
              <a:t>Summary</a:t>
            </a:r>
          </a:p>
        </p:txBody>
      </p:sp>
      <p:sp>
        <p:nvSpPr>
          <p:cNvPr id="31747" name="Rectangle 3"/>
          <p:cNvSpPr>
            <a:spLocks noGrp="1" noChangeArrowheads="1"/>
          </p:cNvSpPr>
          <p:nvPr>
            <p:ph type="body" idx="1"/>
          </p:nvPr>
        </p:nvSpPr>
        <p:spPr>
          <a:xfrm>
            <a:off x="685800" y="1600200"/>
            <a:ext cx="7772400" cy="4495800"/>
          </a:xfrm>
        </p:spPr>
        <p:txBody>
          <a:bodyPr/>
          <a:lstStyle/>
          <a:p>
            <a:pPr marL="609600" indent="-609600">
              <a:lnSpc>
                <a:spcPct val="80000"/>
              </a:lnSpc>
            </a:pPr>
            <a:r>
              <a:rPr lang="en-US" sz="2800" smtClean="0"/>
              <a:t>In multiplication and division, an answer has no more sig figs than the measurement with the least number of sig figs.</a:t>
            </a:r>
          </a:p>
          <a:p>
            <a:pPr marL="609600" indent="-609600">
              <a:lnSpc>
                <a:spcPct val="80000"/>
              </a:lnSpc>
            </a:pPr>
            <a:r>
              <a:rPr lang="en-US" sz="2800" smtClean="0"/>
              <a:t>In addition and subtraction, the last digit retained in the sum or difference is determined by the position of the first doubtful digit.</a:t>
            </a:r>
          </a:p>
          <a:p>
            <a:pPr marL="609600" indent="-609600">
              <a:lnSpc>
                <a:spcPct val="80000"/>
              </a:lnSpc>
            </a:pPr>
            <a:r>
              <a:rPr lang="en-US" sz="2800" smtClean="0"/>
              <a:t>When  working with exact numbers, measured values determine the number of significant figures.</a:t>
            </a:r>
          </a:p>
          <a:p>
            <a:pPr marL="609600" indent="-609600">
              <a:lnSpc>
                <a:spcPct val="80000"/>
              </a:lnSpc>
            </a:pPr>
            <a:r>
              <a:rPr lang="en-US" sz="2800" smtClean="0"/>
              <a:t>When rounding off nonsignificant digits round up for 5 and higher, otherwise round down.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Safety Rules</a:t>
            </a:r>
          </a:p>
        </p:txBody>
      </p:sp>
      <p:sp>
        <p:nvSpPr>
          <p:cNvPr id="5123" name="Rectangle 3"/>
          <p:cNvSpPr>
            <a:spLocks noGrp="1" noChangeArrowheads="1"/>
          </p:cNvSpPr>
          <p:nvPr>
            <p:ph type="body" idx="1"/>
          </p:nvPr>
        </p:nvSpPr>
        <p:spPr/>
        <p:txBody>
          <a:bodyPr/>
          <a:lstStyle/>
          <a:p>
            <a:pPr marL="609600" indent="-609600" eaLnBrk="1" hangingPunct="1">
              <a:lnSpc>
                <a:spcPct val="80000"/>
              </a:lnSpc>
            </a:pPr>
            <a:r>
              <a:rPr lang="en-US" sz="2800" b="1" smtClean="0"/>
              <a:t>Do not put anything in your mouth while in the lab.  You are not allowed to eat, drink or smoke in the lab.</a:t>
            </a:r>
          </a:p>
          <a:p>
            <a:pPr marL="609600" indent="-609600" eaLnBrk="1" hangingPunct="1">
              <a:lnSpc>
                <a:spcPct val="80000"/>
              </a:lnSpc>
            </a:pPr>
            <a:r>
              <a:rPr lang="en-US" sz="2800" b="1" smtClean="0"/>
              <a:t>Use a fume hood in order to avoid prolonged contact with noxious vapors or poisonous gases.</a:t>
            </a:r>
          </a:p>
          <a:p>
            <a:pPr marL="609600" indent="-609600" eaLnBrk="1" hangingPunct="1">
              <a:lnSpc>
                <a:spcPct val="80000"/>
              </a:lnSpc>
            </a:pPr>
            <a:r>
              <a:rPr lang="en-US" sz="2800" b="1" smtClean="0"/>
              <a:t>Immediately use water to rinse off corrosive chemicals from your skin or eyes.  Notify an instructor.  Wash your hands before leaving the lab for the day.  Some chemicals can be readily absorbed through the skin.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Safety Rules</a:t>
            </a:r>
          </a:p>
        </p:txBody>
      </p:sp>
      <p:sp>
        <p:nvSpPr>
          <p:cNvPr id="6147" name="Rectangle 3"/>
          <p:cNvSpPr>
            <a:spLocks noGrp="1" noChangeArrowheads="1"/>
          </p:cNvSpPr>
          <p:nvPr>
            <p:ph type="body" idx="1"/>
          </p:nvPr>
        </p:nvSpPr>
        <p:spPr/>
        <p:txBody>
          <a:bodyPr/>
          <a:lstStyle/>
          <a:p>
            <a:pPr marL="609600" indent="-609600" eaLnBrk="1" hangingPunct="1"/>
            <a:r>
              <a:rPr lang="en-US" sz="2800" b="1" smtClean="0"/>
              <a:t>Use a lubricant such as glycerine to insert glass tubing or a thermometer into a rubber stopper.  Hold the piece of glass which is being inserted or removed close to the end with a paper towel.</a:t>
            </a:r>
          </a:p>
          <a:p>
            <a:pPr marL="609600" indent="-609600" eaLnBrk="1" hangingPunct="1"/>
            <a:r>
              <a:rPr lang="en-US" sz="2800" b="1" smtClean="0"/>
              <a:t>Clean up spills and breakage immediately.  Neutralize acids or base spills with sodium bicarbonate before washing down the area with water.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Safety Rules</a:t>
            </a:r>
          </a:p>
        </p:txBody>
      </p:sp>
      <p:sp>
        <p:nvSpPr>
          <p:cNvPr id="7171" name="Rectangle 3"/>
          <p:cNvSpPr>
            <a:spLocks noGrp="1" noChangeArrowheads="1"/>
          </p:cNvSpPr>
          <p:nvPr>
            <p:ph type="body" idx="1"/>
          </p:nvPr>
        </p:nvSpPr>
        <p:spPr/>
        <p:txBody>
          <a:bodyPr/>
          <a:lstStyle/>
          <a:p>
            <a:pPr marL="609600" indent="-609600" eaLnBrk="1" hangingPunct="1"/>
            <a:r>
              <a:rPr lang="en-US" sz="2800" b="1" smtClean="0"/>
              <a:t>Familiarize yourself with the safety equipment in the lab, including the first aid kit, fire blanket, fire extinguisher, the safety shower, and the eye wash station.</a:t>
            </a:r>
          </a:p>
          <a:p>
            <a:pPr marL="609600" indent="-609600" eaLnBrk="1" hangingPunct="1"/>
            <a:r>
              <a:rPr lang="en-US" sz="2800" b="1" smtClean="0"/>
              <a:t>When heating the contents of a test tube, point the open end of the tube away from everyone.  A vapor pocket may form beneath the surface of the contents and cause their ejection (bumping).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Safety Rules</a:t>
            </a:r>
          </a:p>
        </p:txBody>
      </p:sp>
      <p:sp>
        <p:nvSpPr>
          <p:cNvPr id="8195" name="Rectangle 3"/>
          <p:cNvSpPr>
            <a:spLocks noGrp="1" noChangeArrowheads="1"/>
          </p:cNvSpPr>
          <p:nvPr>
            <p:ph type="body" idx="1"/>
          </p:nvPr>
        </p:nvSpPr>
        <p:spPr/>
        <p:txBody>
          <a:bodyPr/>
          <a:lstStyle/>
          <a:p>
            <a:pPr marL="609600" indent="-609600" eaLnBrk="1" hangingPunct="1">
              <a:lnSpc>
                <a:spcPct val="90000"/>
              </a:lnSpc>
            </a:pPr>
            <a:r>
              <a:rPr lang="en-US" b="1" smtClean="0"/>
              <a:t>Dispose of insoluble waste in the waste basket, not in the sink.  Broken glass is to be disposed in the broken glass receptacle.</a:t>
            </a:r>
          </a:p>
          <a:p>
            <a:pPr marL="609600" indent="-609600" eaLnBrk="1" hangingPunct="1">
              <a:lnSpc>
                <a:spcPct val="90000"/>
              </a:lnSpc>
            </a:pPr>
            <a:r>
              <a:rPr lang="en-US" b="1" smtClean="0"/>
              <a:t>Be sure to read the labels on all chemical reagent containers before using their contents.  Using an improper reagent for an experiment can lead to a serious accident.</a:t>
            </a:r>
            <a:r>
              <a:rPr lang="en-US"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Safety Rules</a:t>
            </a:r>
          </a:p>
        </p:txBody>
      </p:sp>
      <p:sp>
        <p:nvSpPr>
          <p:cNvPr id="9219" name="Rectangle 3"/>
          <p:cNvSpPr>
            <a:spLocks noGrp="1" noChangeArrowheads="1"/>
          </p:cNvSpPr>
          <p:nvPr>
            <p:ph type="body" idx="1"/>
          </p:nvPr>
        </p:nvSpPr>
        <p:spPr/>
        <p:txBody>
          <a:bodyPr/>
          <a:lstStyle/>
          <a:p>
            <a:pPr marL="609600" indent="-609600" eaLnBrk="1" hangingPunct="1">
              <a:lnSpc>
                <a:spcPct val="80000"/>
              </a:lnSpc>
            </a:pPr>
            <a:r>
              <a:rPr lang="en-US" sz="2800" b="1" smtClean="0"/>
              <a:t>Do not take chemical reagent containers to your work bench.  Leave them at their initial location.  Do not use any of your lab equipment to dispense chemicals for an experiment.  The instructor will demonstrate the proper method for dispensing chemicals.</a:t>
            </a:r>
          </a:p>
          <a:p>
            <a:pPr marL="609600" indent="-609600" eaLnBrk="1" hangingPunct="1">
              <a:lnSpc>
                <a:spcPct val="80000"/>
              </a:lnSpc>
            </a:pPr>
            <a:r>
              <a:rPr lang="en-US" sz="2800" b="1" smtClean="0"/>
              <a:t>Chemicals are expensive items therefore, transfer out only what you will need for the experiment.  Do not ever return used or excess chemicals to their original containers to prevent contamination.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Safety Rules</a:t>
            </a:r>
          </a:p>
        </p:txBody>
      </p:sp>
      <p:sp>
        <p:nvSpPr>
          <p:cNvPr id="10243" name="Rectangle 3"/>
          <p:cNvSpPr>
            <a:spLocks noGrp="1" noChangeArrowheads="1"/>
          </p:cNvSpPr>
          <p:nvPr>
            <p:ph type="body" idx="1"/>
          </p:nvPr>
        </p:nvSpPr>
        <p:spPr/>
        <p:txBody>
          <a:bodyPr/>
          <a:lstStyle/>
          <a:p>
            <a:pPr marL="609600" indent="-609600" eaLnBrk="1" hangingPunct="1"/>
            <a:r>
              <a:rPr lang="en-US" b="1" smtClean="0"/>
              <a:t>At the conclusion of your lab period thoroughly clean up your work area.  Make sure that the gas to the bunsen burner is shut off.  Do not remove any chemicals or lab equipment from the laboratory.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Bradley Hand ITC" pitchFamily="66"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Bradley Hand ITC" pitchFamily="66"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1337</Words>
  <Application>Microsoft Office PowerPoint</Application>
  <PresentationFormat>On-screen Show (4:3)</PresentationFormat>
  <Paragraphs>152</Paragraphs>
  <Slides>33</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Bradley Hand ITC</vt:lpstr>
      <vt:lpstr>Arial</vt:lpstr>
      <vt:lpstr>Default Design</vt:lpstr>
      <vt:lpstr>Chemistry 115 Lab</vt:lpstr>
      <vt:lpstr>Safety Rules</vt:lpstr>
      <vt:lpstr>Safety Rules</vt:lpstr>
      <vt:lpstr>Safety Rules</vt:lpstr>
      <vt:lpstr>Safety Rules</vt:lpstr>
      <vt:lpstr>Safety Rules</vt:lpstr>
      <vt:lpstr>Safety Rules</vt:lpstr>
      <vt:lpstr>Safety Rules</vt:lpstr>
      <vt:lpstr>Safety Rules</vt:lpstr>
      <vt:lpstr>Lab 1</vt:lpstr>
      <vt:lpstr>Scientific Notation</vt:lpstr>
      <vt:lpstr>PowerPoint Presentation</vt:lpstr>
      <vt:lpstr>PowerPoint Presentation</vt:lpstr>
      <vt:lpstr>PowerPoint Presentation</vt:lpstr>
      <vt:lpstr>Adding Numbers in Scientific Notation</vt:lpstr>
      <vt:lpstr>Multiplying Numbers in Scientific Notation</vt:lpstr>
      <vt:lpstr>Dividing Numbers in Scientific Notation</vt:lpstr>
      <vt:lpstr>Logs</vt:lpstr>
      <vt:lpstr>Logs</vt:lpstr>
      <vt:lpstr>logs</vt:lpstr>
      <vt:lpstr>Precision and Accuracy</vt:lpstr>
      <vt:lpstr>PowerPoint Presentation</vt:lpstr>
      <vt:lpstr>Significant Figures</vt:lpstr>
      <vt:lpstr>PowerPoint Presentation</vt:lpstr>
      <vt:lpstr>Significant Figures</vt:lpstr>
      <vt:lpstr>Exact Numbers</vt:lpstr>
      <vt:lpstr>Calculations with Significant Figures</vt:lpstr>
      <vt:lpstr>PowerPoint Presentation</vt:lpstr>
      <vt:lpstr>PowerPoint Presentation</vt:lpstr>
      <vt:lpstr>PowerPoint Presentation</vt:lpstr>
      <vt:lpstr>PowerPoint Presentation</vt:lpstr>
      <vt:lpstr>Calculations with Significant Figures</vt:lpstr>
      <vt:lpstr>Summary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141 Lab</dc:title>
  <dc:creator>cary renee willard</dc:creator>
  <cp:lastModifiedBy>cary.willard</cp:lastModifiedBy>
  <cp:revision>26</cp:revision>
  <dcterms:created xsi:type="dcterms:W3CDTF">2007-08-20T00:54:36Z</dcterms:created>
  <dcterms:modified xsi:type="dcterms:W3CDTF">2013-01-31T01:58:35Z</dcterms:modified>
</cp:coreProperties>
</file>